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659" r:id="rId2"/>
  </p:sldMasterIdLst>
  <p:notesMasterIdLst>
    <p:notesMasterId r:id="rId26"/>
  </p:notesMasterIdLst>
  <p:sldIdLst>
    <p:sldId id="261" r:id="rId3"/>
    <p:sldId id="265" r:id="rId4"/>
    <p:sldId id="272" r:id="rId5"/>
    <p:sldId id="273" r:id="rId6"/>
    <p:sldId id="285" r:id="rId7"/>
    <p:sldId id="286" r:id="rId8"/>
    <p:sldId id="269" r:id="rId9"/>
    <p:sldId id="279" r:id="rId10"/>
    <p:sldId id="280" r:id="rId11"/>
    <p:sldId id="275" r:id="rId12"/>
    <p:sldId id="284" r:id="rId13"/>
    <p:sldId id="276" r:id="rId14"/>
    <p:sldId id="271" r:id="rId15"/>
    <p:sldId id="267" r:id="rId16"/>
    <p:sldId id="281" r:id="rId17"/>
    <p:sldId id="282" r:id="rId18"/>
    <p:sldId id="263" r:id="rId19"/>
    <p:sldId id="287" r:id="rId20"/>
    <p:sldId id="288" r:id="rId21"/>
    <p:sldId id="289" r:id="rId22"/>
    <p:sldId id="290" r:id="rId23"/>
    <p:sldId id="291" r:id="rId24"/>
    <p:sldId id="268" r:id="rId2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A3CF3-4FAF-4372-A92A-E5962B8D6625}" type="datetimeFigureOut">
              <a:t>4/19/2022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64805-5885-4CB1-84F0-119647957D4F}" type="slidenum">
              <a:t>‹#›</a:t>
            </a:fld>
            <a:endParaRPr lang="en-GB"/>
          </a:p>
        </p:txBody>
      </p:sp>
    </p:spTree>
    <p:extLst>
      <p:ext uri="{BB962C8B-B14F-4D97-AF65-F5344CB8AC3E}">
        <p14:creationId xmlns:p14="http://schemas.microsoft.com/office/powerpoint/2010/main" val="26914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428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72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04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6f731bfb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6f731bfbf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6f731bfbf_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116f731bfbf_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4885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66103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34085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2"/>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457200" y="668049"/>
            <a:ext cx="7626795" cy="28419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457200" y="3602038"/>
            <a:ext cx="7626795" cy="250172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7" name="Google Shape;27;p3"/>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457200" y="668049"/>
            <a:ext cx="7685037"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457200" y="2096713"/>
            <a:ext cx="7685037" cy="4080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 name="Google Shape;33;p4"/>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457200" y="668050"/>
            <a:ext cx="7673389" cy="381658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457200" y="4589463"/>
            <a:ext cx="7673389"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9" name="Google Shape;39;p5"/>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42"/>
        <p:cNvGrpSpPr/>
        <p:nvPr/>
      </p:nvGrpSpPr>
      <p:grpSpPr>
        <a:xfrm>
          <a:off x="0" y="0"/>
          <a:ext cx="0" cy="0"/>
          <a:chOff x="0" y="0"/>
          <a:chExt cx="0" cy="0"/>
        </a:xfrm>
      </p:grpSpPr>
      <p:sp>
        <p:nvSpPr>
          <p:cNvPr id="43" name="Google Shape;43;p6"/>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44" name="Google Shape;44;p6"/>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45" name="Google Shape;45;p6"/>
          <p:cNvGrpSpPr/>
          <p:nvPr/>
        </p:nvGrpSpPr>
        <p:grpSpPr>
          <a:xfrm>
            <a:off x="11151383" y="2767655"/>
            <a:ext cx="1040617" cy="2833045"/>
            <a:chOff x="11151383" y="2767655"/>
            <a:chExt cx="1040617" cy="2833045"/>
          </a:xfrm>
        </p:grpSpPr>
        <p:sp>
          <p:nvSpPr>
            <p:cNvPr id="46" name="Google Shape;46;p6"/>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7" name="Google Shape;47;p6"/>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48" name="Google Shape;48;p6"/>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49" name="Google Shape;49;p6"/>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50" name="Google Shape;50;p6"/>
          <p:cNvSpPr txBox="1">
            <a:spLocks noGrp="1"/>
          </p:cNvSpPr>
          <p:nvPr>
            <p:ph type="title"/>
          </p:nvPr>
        </p:nvSpPr>
        <p:spPr>
          <a:xfrm>
            <a:off x="457200" y="668049"/>
            <a:ext cx="10451534" cy="159174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
          <p:cNvSpPr txBox="1">
            <a:spLocks noGrp="1"/>
          </p:cNvSpPr>
          <p:nvPr>
            <p:ph type="body" idx="1"/>
          </p:nvPr>
        </p:nvSpPr>
        <p:spPr>
          <a:xfrm>
            <a:off x="457200" y="2341329"/>
            <a:ext cx="5562600" cy="3835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6"/>
          <p:cNvSpPr txBox="1">
            <a:spLocks noGrp="1"/>
          </p:cNvSpPr>
          <p:nvPr>
            <p:ph type="body" idx="2"/>
          </p:nvPr>
        </p:nvSpPr>
        <p:spPr>
          <a:xfrm>
            <a:off x="6172200" y="2341329"/>
            <a:ext cx="4736534" cy="3835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 name="Google Shape;53;p6"/>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6"/>
        <p:cNvGrpSpPr/>
        <p:nvPr/>
      </p:nvGrpSpPr>
      <p:grpSpPr>
        <a:xfrm>
          <a:off x="0" y="0"/>
          <a:ext cx="0" cy="0"/>
          <a:chOff x="0" y="0"/>
          <a:chExt cx="0" cy="0"/>
        </a:xfrm>
      </p:grpSpPr>
      <p:sp>
        <p:nvSpPr>
          <p:cNvPr id="57" name="Google Shape;57;p7"/>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58" name="Google Shape;58;p7"/>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59" name="Google Shape;59;p7"/>
          <p:cNvGrpSpPr/>
          <p:nvPr/>
        </p:nvGrpSpPr>
        <p:grpSpPr>
          <a:xfrm>
            <a:off x="11151383" y="2767655"/>
            <a:ext cx="1040617" cy="2833045"/>
            <a:chOff x="11151383" y="2767655"/>
            <a:chExt cx="1040617" cy="2833045"/>
          </a:xfrm>
        </p:grpSpPr>
        <p:sp>
          <p:nvSpPr>
            <p:cNvPr id="60" name="Google Shape;60;p7"/>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1" name="Google Shape;61;p7"/>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62" name="Google Shape;62;p7"/>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63" name="Google Shape;63;p7"/>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64" name="Google Shape;64;p7"/>
          <p:cNvSpPr txBox="1">
            <a:spLocks noGrp="1"/>
          </p:cNvSpPr>
          <p:nvPr>
            <p:ph type="title"/>
          </p:nvPr>
        </p:nvSpPr>
        <p:spPr>
          <a:xfrm>
            <a:off x="457200" y="668049"/>
            <a:ext cx="10450629" cy="132556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7"/>
          <p:cNvSpPr txBox="1">
            <a:spLocks noGrp="1"/>
          </p:cNvSpPr>
          <p:nvPr>
            <p:ph type="body" idx="1"/>
          </p:nvPr>
        </p:nvSpPr>
        <p:spPr>
          <a:xfrm>
            <a:off x="457086" y="2182814"/>
            <a:ext cx="502151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 name="Google Shape;66;p7"/>
          <p:cNvSpPr txBox="1">
            <a:spLocks noGrp="1"/>
          </p:cNvSpPr>
          <p:nvPr>
            <p:ph type="body" idx="2"/>
          </p:nvPr>
        </p:nvSpPr>
        <p:spPr>
          <a:xfrm>
            <a:off x="457086" y="3115949"/>
            <a:ext cx="5021512" cy="307371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7" name="Google Shape;67;p7"/>
          <p:cNvSpPr txBox="1">
            <a:spLocks noGrp="1"/>
          </p:cNvSpPr>
          <p:nvPr>
            <p:ph type="body" idx="3"/>
          </p:nvPr>
        </p:nvSpPr>
        <p:spPr>
          <a:xfrm>
            <a:off x="5890597" y="2182814"/>
            <a:ext cx="50172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8" name="Google Shape;68;p7"/>
          <p:cNvSpPr txBox="1">
            <a:spLocks noGrp="1"/>
          </p:cNvSpPr>
          <p:nvPr>
            <p:ph type="body" idx="4"/>
          </p:nvPr>
        </p:nvSpPr>
        <p:spPr>
          <a:xfrm>
            <a:off x="5890597" y="3115949"/>
            <a:ext cx="5017232" cy="307371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 name="Google Shape;69;p7"/>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457200" y="668049"/>
            <a:ext cx="7685037" cy="136381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8"/>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7"/>
        <p:cNvGrpSpPr/>
        <p:nvPr/>
      </p:nvGrpSpPr>
      <p:grpSpPr>
        <a:xfrm>
          <a:off x="0" y="0"/>
          <a:ext cx="0" cy="0"/>
          <a:chOff x="0" y="0"/>
          <a:chExt cx="0" cy="0"/>
        </a:xfrm>
      </p:grpSpPr>
      <p:sp>
        <p:nvSpPr>
          <p:cNvPr id="78" name="Google Shape;78;p9"/>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9" name="Google Shape;79;p9"/>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80" name="Google Shape;80;p9"/>
          <p:cNvGrpSpPr/>
          <p:nvPr/>
        </p:nvGrpSpPr>
        <p:grpSpPr>
          <a:xfrm>
            <a:off x="10300855" y="0"/>
            <a:ext cx="1891145" cy="5600700"/>
            <a:chOff x="10300855" y="0"/>
            <a:chExt cx="1891145" cy="5600700"/>
          </a:xfrm>
        </p:grpSpPr>
        <p:sp>
          <p:nvSpPr>
            <p:cNvPr id="81" name="Google Shape;81;p9"/>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2" name="Google Shape;82;p9"/>
            <p:cNvSpPr/>
            <p:nvPr/>
          </p:nvSpPr>
          <p:spPr>
            <a:xfrm>
              <a:off x="10330568" y="2199078"/>
              <a:ext cx="1195288" cy="119528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3" name="Google Shape;83;p9"/>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4" name="Google Shape;84;p9"/>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5" name="Google Shape;85;p9"/>
            <p:cNvSpPr/>
            <p:nvPr/>
          </p:nvSpPr>
          <p:spPr>
            <a:xfrm flipH="1">
              <a:off x="10300855" y="0"/>
              <a:ext cx="1891145" cy="189114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6" name="Google Shape;86;p9"/>
            <p:cNvSpPr/>
            <p:nvPr/>
          </p:nvSpPr>
          <p:spPr>
            <a:xfrm flipH="1">
              <a:off x="10424367" y="122795"/>
              <a:ext cx="1644119" cy="164411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87" name="Google Shape;87;p9"/>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8" name="Google Shape;88;p9"/>
          <p:cNvSpPr txBox="1">
            <a:spLocks noGrp="1"/>
          </p:cNvSpPr>
          <p:nvPr>
            <p:ph type="title"/>
          </p:nvPr>
        </p:nvSpPr>
        <p:spPr>
          <a:xfrm>
            <a:off x="457200" y="668049"/>
            <a:ext cx="4314825" cy="195782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Gill Sans"/>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9"/>
          <p:cNvSpPr txBox="1">
            <a:spLocks noGrp="1"/>
          </p:cNvSpPr>
          <p:nvPr>
            <p:ph type="body" idx="1"/>
          </p:nvPr>
        </p:nvSpPr>
        <p:spPr>
          <a:xfrm>
            <a:off x="5183188" y="668049"/>
            <a:ext cx="4875212" cy="5231253"/>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lt1"/>
              </a:buClr>
              <a:buSzPts val="2400"/>
              <a:buChar char="•"/>
              <a:defRPr sz="2400"/>
            </a:lvl1pPr>
            <a:lvl2pPr marL="914400" lvl="1" indent="-355600" algn="l">
              <a:lnSpc>
                <a:spcPct val="90000"/>
              </a:lnSpc>
              <a:spcBef>
                <a:spcPts val="500"/>
              </a:spcBef>
              <a:spcAft>
                <a:spcPts val="0"/>
              </a:spcAft>
              <a:buClr>
                <a:schemeClr val="lt1"/>
              </a:buClr>
              <a:buSzPts val="2000"/>
              <a:buChar char="•"/>
              <a:defRPr sz="2000"/>
            </a:lvl2pPr>
            <a:lvl3pPr marL="1371600" lvl="2" indent="-342900" algn="l">
              <a:lnSpc>
                <a:spcPct val="90000"/>
              </a:lnSpc>
              <a:spcBef>
                <a:spcPts val="500"/>
              </a:spcBef>
              <a:spcAft>
                <a:spcPts val="0"/>
              </a:spcAft>
              <a:buClr>
                <a:schemeClr val="lt1"/>
              </a:buClr>
              <a:buSzPts val="1800"/>
              <a:buChar char="•"/>
              <a:defRPr sz="1800"/>
            </a:lvl3pPr>
            <a:lvl4pPr marL="1828800" lvl="3" indent="-330200" algn="l">
              <a:lnSpc>
                <a:spcPct val="90000"/>
              </a:lnSpc>
              <a:spcBef>
                <a:spcPts val="500"/>
              </a:spcBef>
              <a:spcAft>
                <a:spcPts val="0"/>
              </a:spcAft>
              <a:buClr>
                <a:schemeClr val="lt1"/>
              </a:buClr>
              <a:buSzPts val="1600"/>
              <a:buChar char="•"/>
              <a:defRPr sz="1600"/>
            </a:lvl4pPr>
            <a:lvl5pPr marL="2286000" lvl="4" indent="-330200" algn="l">
              <a:lnSpc>
                <a:spcPct val="90000"/>
              </a:lnSpc>
              <a:spcBef>
                <a:spcPts val="500"/>
              </a:spcBef>
              <a:spcAft>
                <a:spcPts val="0"/>
              </a:spcAft>
              <a:buClr>
                <a:schemeClr val="lt1"/>
              </a:buClr>
              <a:buSzPts val="1600"/>
              <a:buChar char="•"/>
              <a:defRPr sz="16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90" name="Google Shape;90;p9"/>
          <p:cNvSpPr txBox="1">
            <a:spLocks noGrp="1"/>
          </p:cNvSpPr>
          <p:nvPr>
            <p:ph type="body" idx="2"/>
          </p:nvPr>
        </p:nvSpPr>
        <p:spPr>
          <a:xfrm>
            <a:off x="457200" y="2749024"/>
            <a:ext cx="4314825" cy="311996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1" name="Google Shape;91;p9"/>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9"/>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9"/>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59040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4"/>
        <p:cNvGrpSpPr/>
        <p:nvPr/>
      </p:nvGrpSpPr>
      <p:grpSpPr>
        <a:xfrm>
          <a:off x="0" y="0"/>
          <a:ext cx="0" cy="0"/>
          <a:chOff x="0" y="0"/>
          <a:chExt cx="0" cy="0"/>
        </a:xfrm>
      </p:grpSpPr>
      <p:sp>
        <p:nvSpPr>
          <p:cNvPr id="95" name="Google Shape;95;p10"/>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96" name="Google Shape;96;p10"/>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97" name="Google Shape;97;p10"/>
          <p:cNvGrpSpPr/>
          <p:nvPr/>
        </p:nvGrpSpPr>
        <p:grpSpPr>
          <a:xfrm>
            <a:off x="10300855" y="0"/>
            <a:ext cx="1891145" cy="5600700"/>
            <a:chOff x="10300855" y="0"/>
            <a:chExt cx="1891145" cy="5600700"/>
          </a:xfrm>
        </p:grpSpPr>
        <p:sp>
          <p:nvSpPr>
            <p:cNvPr id="98" name="Google Shape;98;p10"/>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99" name="Google Shape;99;p10"/>
            <p:cNvSpPr/>
            <p:nvPr/>
          </p:nvSpPr>
          <p:spPr>
            <a:xfrm>
              <a:off x="10330568" y="2199078"/>
              <a:ext cx="1195288" cy="119528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0" name="Google Shape;100;p10"/>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1" name="Google Shape;101;p10"/>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2" name="Google Shape;102;p10"/>
            <p:cNvSpPr/>
            <p:nvPr/>
          </p:nvSpPr>
          <p:spPr>
            <a:xfrm flipH="1">
              <a:off x="10300855" y="0"/>
              <a:ext cx="1891145" cy="189114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3" name="Google Shape;103;p10"/>
            <p:cNvSpPr/>
            <p:nvPr/>
          </p:nvSpPr>
          <p:spPr>
            <a:xfrm flipH="1">
              <a:off x="10424367" y="122795"/>
              <a:ext cx="1644119" cy="164411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04" name="Google Shape;104;p10"/>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5" name="Google Shape;105;p10"/>
          <p:cNvSpPr txBox="1">
            <a:spLocks noGrp="1"/>
          </p:cNvSpPr>
          <p:nvPr>
            <p:ph type="title"/>
          </p:nvPr>
        </p:nvSpPr>
        <p:spPr>
          <a:xfrm>
            <a:off x="457200" y="668049"/>
            <a:ext cx="4314825" cy="223571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400"/>
              <a:buFont typeface="Gill Sans"/>
              <a:buNone/>
              <a:defRPr sz="4400">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0"/>
          <p:cNvSpPr>
            <a:spLocks noGrp="1"/>
          </p:cNvSpPr>
          <p:nvPr>
            <p:ph type="pic" idx="2"/>
          </p:nvPr>
        </p:nvSpPr>
        <p:spPr>
          <a:xfrm>
            <a:off x="5183188" y="668049"/>
            <a:ext cx="4958436" cy="5231253"/>
          </a:xfrm>
          <a:prstGeom prst="rect">
            <a:avLst/>
          </a:prstGeom>
          <a:noFill/>
          <a:ln>
            <a:noFill/>
          </a:ln>
        </p:spPr>
      </p:sp>
      <p:sp>
        <p:nvSpPr>
          <p:cNvPr id="107" name="Google Shape;107;p10"/>
          <p:cNvSpPr txBox="1">
            <a:spLocks noGrp="1"/>
          </p:cNvSpPr>
          <p:nvPr>
            <p:ph type="body" idx="1"/>
          </p:nvPr>
        </p:nvSpPr>
        <p:spPr>
          <a:xfrm>
            <a:off x="457200" y="2941222"/>
            <a:ext cx="4314825" cy="292776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8" name="Google Shape;108;p10"/>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0"/>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0"/>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11"/>
          <p:cNvSpPr txBox="1">
            <a:spLocks noGrp="1"/>
          </p:cNvSpPr>
          <p:nvPr>
            <p:ph type="title"/>
          </p:nvPr>
        </p:nvSpPr>
        <p:spPr>
          <a:xfrm>
            <a:off x="457200" y="668049"/>
            <a:ext cx="7685037"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1"/>
          <p:cNvSpPr txBox="1">
            <a:spLocks noGrp="1"/>
          </p:cNvSpPr>
          <p:nvPr>
            <p:ph type="body" idx="1"/>
          </p:nvPr>
        </p:nvSpPr>
        <p:spPr>
          <a:xfrm rot="5400000">
            <a:off x="2259593" y="294320"/>
            <a:ext cx="4080250" cy="76850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4" name="Google Shape;114;p11"/>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1"/>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1"/>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12"/>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19" name="Google Shape;119;p12"/>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120" name="Google Shape;120;p12"/>
          <p:cNvGrpSpPr/>
          <p:nvPr/>
        </p:nvGrpSpPr>
        <p:grpSpPr>
          <a:xfrm>
            <a:off x="10300855" y="0"/>
            <a:ext cx="1891145" cy="5600700"/>
            <a:chOff x="10300855" y="0"/>
            <a:chExt cx="1891145" cy="5600700"/>
          </a:xfrm>
        </p:grpSpPr>
        <p:sp>
          <p:nvSpPr>
            <p:cNvPr id="121" name="Google Shape;121;p12"/>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2" name="Google Shape;122;p12"/>
            <p:cNvSpPr/>
            <p:nvPr/>
          </p:nvSpPr>
          <p:spPr>
            <a:xfrm>
              <a:off x="10330568" y="2199078"/>
              <a:ext cx="1195288" cy="119528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3" name="Google Shape;123;p12"/>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4" name="Google Shape;124;p12"/>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5" name="Google Shape;125;p12"/>
            <p:cNvSpPr/>
            <p:nvPr/>
          </p:nvSpPr>
          <p:spPr>
            <a:xfrm flipH="1">
              <a:off x="10300855" y="0"/>
              <a:ext cx="1891145" cy="189114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6" name="Google Shape;126;p12"/>
            <p:cNvSpPr/>
            <p:nvPr/>
          </p:nvSpPr>
          <p:spPr>
            <a:xfrm flipH="1">
              <a:off x="10424367" y="122795"/>
              <a:ext cx="1644119" cy="164411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27" name="Google Shape;127;p12"/>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8" name="Google Shape;128;p12"/>
          <p:cNvSpPr txBox="1">
            <a:spLocks noGrp="1"/>
          </p:cNvSpPr>
          <p:nvPr>
            <p:ph type="title"/>
          </p:nvPr>
        </p:nvSpPr>
        <p:spPr>
          <a:xfrm rot="5400000">
            <a:off x="5866305" y="2108056"/>
            <a:ext cx="5508913"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2"/>
          <p:cNvSpPr txBox="1">
            <a:spLocks noGrp="1"/>
          </p:cNvSpPr>
          <p:nvPr>
            <p:ph type="body" idx="1"/>
          </p:nvPr>
        </p:nvSpPr>
        <p:spPr>
          <a:xfrm rot="5400000">
            <a:off x="1047293" y="77957"/>
            <a:ext cx="5508913" cy="668909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12"/>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2"/>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2"/>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23731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5413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24205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94243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9911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05190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4/19/2022</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39617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4/19/2022</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362458101"/>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2" r:id="rId6"/>
    <p:sldLayoutId id="2147483698" r:id="rId7"/>
    <p:sldLayoutId id="2147483699" r:id="rId8"/>
    <p:sldLayoutId id="2147483700" r:id="rId9"/>
    <p:sldLayoutId id="2147483701"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 name="Google Shape;7;p1"/>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8" name="Google Shape;8;p1"/>
          <p:cNvGrpSpPr/>
          <p:nvPr/>
        </p:nvGrpSpPr>
        <p:grpSpPr>
          <a:xfrm>
            <a:off x="8351566" y="0"/>
            <a:ext cx="3840434" cy="6858000"/>
            <a:chOff x="8351565" y="0"/>
            <a:chExt cx="3840434" cy="6858000"/>
          </a:xfrm>
        </p:grpSpPr>
        <p:sp>
          <p:nvSpPr>
            <p:cNvPr id="9" name="Google Shape;9;p1"/>
            <p:cNvSpPr/>
            <p:nvPr/>
          </p:nvSpPr>
          <p:spPr>
            <a:xfrm>
              <a:off x="11260165" y="519204"/>
              <a:ext cx="474635" cy="47463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 name="Google Shape;10;p1"/>
            <p:cNvSpPr/>
            <p:nvPr/>
          </p:nvSpPr>
          <p:spPr>
            <a:xfrm>
              <a:off x="8385871" y="0"/>
              <a:ext cx="2955657" cy="679194"/>
            </a:xfrm>
            <a:custGeom>
              <a:avLst/>
              <a:gdLst/>
              <a:ahLst/>
              <a:cxnLst/>
              <a:rect l="l" t="t" r="r" b="b"/>
              <a:pathLst>
                <a:path w="2955657" h="679194" extrusionOk="0">
                  <a:moveTo>
                    <a:pt x="0" y="0"/>
                  </a:moveTo>
                  <a:lnTo>
                    <a:pt x="2955657" y="0"/>
                  </a:lnTo>
                  <a:lnTo>
                    <a:pt x="2892839" y="84007"/>
                  </a:lnTo>
                  <a:cubicBezTo>
                    <a:pt x="2592855" y="447504"/>
                    <a:pt x="2138868" y="679194"/>
                    <a:pt x="1630760" y="679194"/>
                  </a:cubicBezTo>
                  <a:lnTo>
                    <a:pt x="0" y="679194"/>
                  </a:ln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1" name="Google Shape;11;p1"/>
            <p:cNvSpPr/>
            <p:nvPr/>
          </p:nvSpPr>
          <p:spPr>
            <a:xfrm>
              <a:off x="8351565" y="4121414"/>
              <a:ext cx="3266317" cy="2736586"/>
            </a:xfrm>
            <a:custGeom>
              <a:avLst/>
              <a:gdLst/>
              <a:ahLst/>
              <a:cxnLst/>
              <a:rect l="l" t="t" r="r" b="b"/>
              <a:pathLst>
                <a:path w="3266317" h="2736586" extrusionOk="0">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 name="Google Shape;12;p1"/>
            <p:cNvSpPr/>
            <p:nvPr/>
          </p:nvSpPr>
          <p:spPr>
            <a:xfrm>
              <a:off x="11755674" y="3386384"/>
              <a:ext cx="436325" cy="1309674"/>
            </a:xfrm>
            <a:custGeom>
              <a:avLst/>
              <a:gdLst/>
              <a:ahLst/>
              <a:cxnLst/>
              <a:rect l="l" t="t" r="r" b="b"/>
              <a:pathLst>
                <a:path w="477612" h="1433600" extrusionOk="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solidFill>
              <a:srgbClr val="4AE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3" name="Google Shape;13;p1"/>
            <p:cNvSpPr/>
            <p:nvPr/>
          </p:nvSpPr>
          <p:spPr>
            <a:xfrm>
              <a:off x="8385870" y="791588"/>
              <a:ext cx="3232012" cy="32320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4" name="Google Shape;14;p1"/>
          <p:cNvSpPr/>
          <p:nvPr/>
        </p:nvSpPr>
        <p:spPr>
          <a:xfrm>
            <a:off x="3048" y="0"/>
            <a:ext cx="12188952" cy="6858000"/>
          </a:xfrm>
          <a:prstGeom prst="rect">
            <a:avLst/>
          </a:prstGeom>
          <a:blipFill rotWithShape="1">
            <a:blip r:embed="rId1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5" name="Google Shape;15;p1"/>
          <p:cNvSpPr txBox="1">
            <a:spLocks noGrp="1"/>
          </p:cNvSpPr>
          <p:nvPr>
            <p:ph type="title"/>
          </p:nvPr>
        </p:nvSpPr>
        <p:spPr>
          <a:xfrm>
            <a:off x="457200" y="668049"/>
            <a:ext cx="7685037" cy="1325563"/>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4400"/>
              <a:buFont typeface="Gill Sans"/>
              <a:buNone/>
              <a:defRPr sz="4400" b="0" i="0" u="none" strike="noStrike" cap="none">
                <a:solidFill>
                  <a:schemeClr val="lt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
          <p:cNvSpPr txBox="1">
            <a:spLocks noGrp="1"/>
          </p:cNvSpPr>
          <p:nvPr>
            <p:ph type="body" idx="1"/>
          </p:nvPr>
        </p:nvSpPr>
        <p:spPr>
          <a:xfrm>
            <a:off x="457200" y="2096713"/>
            <a:ext cx="7685037" cy="408025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3pPr>
            <a:lvl4pPr marL="1828800" marR="0" lvl="3"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4pPr>
            <a:lvl5pPr marL="2286000" marR="0" lvl="4"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9pPr>
          </a:lstStyle>
          <a:p>
            <a:endParaRPr/>
          </a:p>
        </p:txBody>
      </p:sp>
      <p:sp>
        <p:nvSpPr>
          <p:cNvPr id="17" name="Google Shape;17;p1"/>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8" name="Google Shape;18;p1"/>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9" name="Google Shape;19;p1"/>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u="none">
                <a:solidFill>
                  <a:schemeClr val="lt1"/>
                </a:solidFill>
                <a:latin typeface="Gill Sans"/>
                <a:ea typeface="Gill Sans"/>
                <a:cs typeface="Gill Sans"/>
                <a:sym typeface="Gill Sans"/>
              </a:defRPr>
            </a:lvl1pPr>
            <a:lvl2pPr marL="0" marR="0" lvl="1" indent="0" algn="r" rtl="0">
              <a:spcBef>
                <a:spcPts val="0"/>
              </a:spcBef>
              <a:buNone/>
              <a:defRPr sz="1000" b="0" u="none">
                <a:solidFill>
                  <a:schemeClr val="lt1"/>
                </a:solidFill>
                <a:latin typeface="Gill Sans"/>
                <a:ea typeface="Gill Sans"/>
                <a:cs typeface="Gill Sans"/>
                <a:sym typeface="Gill Sans"/>
              </a:defRPr>
            </a:lvl2pPr>
            <a:lvl3pPr marL="0" marR="0" lvl="2" indent="0" algn="r" rtl="0">
              <a:spcBef>
                <a:spcPts val="0"/>
              </a:spcBef>
              <a:buNone/>
              <a:defRPr sz="1000" b="0" u="none">
                <a:solidFill>
                  <a:schemeClr val="lt1"/>
                </a:solidFill>
                <a:latin typeface="Gill Sans"/>
                <a:ea typeface="Gill Sans"/>
                <a:cs typeface="Gill Sans"/>
                <a:sym typeface="Gill Sans"/>
              </a:defRPr>
            </a:lvl3pPr>
            <a:lvl4pPr marL="0" marR="0" lvl="3" indent="0" algn="r" rtl="0">
              <a:spcBef>
                <a:spcPts val="0"/>
              </a:spcBef>
              <a:buNone/>
              <a:defRPr sz="1000" b="0" u="none">
                <a:solidFill>
                  <a:schemeClr val="lt1"/>
                </a:solidFill>
                <a:latin typeface="Gill Sans"/>
                <a:ea typeface="Gill Sans"/>
                <a:cs typeface="Gill Sans"/>
                <a:sym typeface="Gill Sans"/>
              </a:defRPr>
            </a:lvl4pPr>
            <a:lvl5pPr marL="0" marR="0" lvl="4" indent="0" algn="r" rtl="0">
              <a:spcBef>
                <a:spcPts val="0"/>
              </a:spcBef>
              <a:buNone/>
              <a:defRPr sz="1000" b="0" u="none">
                <a:solidFill>
                  <a:schemeClr val="lt1"/>
                </a:solidFill>
                <a:latin typeface="Gill Sans"/>
                <a:ea typeface="Gill Sans"/>
                <a:cs typeface="Gill Sans"/>
                <a:sym typeface="Gill Sans"/>
              </a:defRPr>
            </a:lvl5pPr>
            <a:lvl6pPr marL="0" marR="0" lvl="5" indent="0" algn="r" rtl="0">
              <a:spcBef>
                <a:spcPts val="0"/>
              </a:spcBef>
              <a:buNone/>
              <a:defRPr sz="1000" b="0" u="none">
                <a:solidFill>
                  <a:schemeClr val="lt1"/>
                </a:solidFill>
                <a:latin typeface="Gill Sans"/>
                <a:ea typeface="Gill Sans"/>
                <a:cs typeface="Gill Sans"/>
                <a:sym typeface="Gill Sans"/>
              </a:defRPr>
            </a:lvl6pPr>
            <a:lvl7pPr marL="0" marR="0" lvl="6" indent="0" algn="r" rtl="0">
              <a:spcBef>
                <a:spcPts val="0"/>
              </a:spcBef>
              <a:buNone/>
              <a:defRPr sz="1000" b="0" u="none">
                <a:solidFill>
                  <a:schemeClr val="lt1"/>
                </a:solidFill>
                <a:latin typeface="Gill Sans"/>
                <a:ea typeface="Gill Sans"/>
                <a:cs typeface="Gill Sans"/>
                <a:sym typeface="Gill Sans"/>
              </a:defRPr>
            </a:lvl7pPr>
            <a:lvl8pPr marL="0" marR="0" lvl="7" indent="0" algn="r" rtl="0">
              <a:spcBef>
                <a:spcPts val="0"/>
              </a:spcBef>
              <a:buNone/>
              <a:defRPr sz="1000" b="0" u="none">
                <a:solidFill>
                  <a:schemeClr val="lt1"/>
                </a:solidFill>
                <a:latin typeface="Gill Sans"/>
                <a:ea typeface="Gill Sans"/>
                <a:cs typeface="Gill Sans"/>
                <a:sym typeface="Gill Sans"/>
              </a:defRPr>
            </a:lvl8pPr>
            <a:lvl9pPr marL="0" marR="0" lvl="8" indent="0" algn="r" rtl="0">
              <a:spcBef>
                <a:spcPts val="0"/>
              </a:spcBef>
              <a:buNone/>
              <a:defRPr sz="1000" b="0" u="none">
                <a:solidFill>
                  <a:schemeClr val="l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7"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9" name="Group 28">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0" name="Oval 29">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Freeform: Shape 30">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2" name="Freeform: Shape 31">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3" name="Freeform: Shape 32">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4"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36"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8"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A picture containing invertebrate, coelenterate, coral&#10;&#10;Description automatically generated">
            <a:extLst>
              <a:ext uri="{FF2B5EF4-FFF2-40B4-BE49-F238E27FC236}">
                <a16:creationId xmlns:a16="http://schemas.microsoft.com/office/drawing/2014/main" id="{DCC35509-EAA9-434B-8FFB-1319B073522B}"/>
              </a:ext>
            </a:extLst>
          </p:cNvPr>
          <p:cNvPicPr>
            <a:picLocks noChangeAspect="1"/>
          </p:cNvPicPr>
          <p:nvPr/>
        </p:nvPicPr>
        <p:blipFill rotWithShape="1">
          <a:blip r:embed="rId3">
            <a:alphaModFix amt="60000"/>
          </a:blip>
          <a:srcRect r="-1" b="19334"/>
          <a:stretch/>
        </p:blipFill>
        <p:spPr>
          <a:xfrm>
            <a:off x="20" y="10"/>
            <a:ext cx="12188921" cy="6857990"/>
          </a:xfrm>
          <a:prstGeom prst="rect">
            <a:avLst/>
          </a:prstGeom>
        </p:spPr>
      </p:pic>
      <p:sp>
        <p:nvSpPr>
          <p:cNvPr id="3" name="Title 1">
            <a:extLst>
              <a:ext uri="{FF2B5EF4-FFF2-40B4-BE49-F238E27FC236}">
                <a16:creationId xmlns:a16="http://schemas.microsoft.com/office/drawing/2014/main" id="{1ACF5F82-11C1-4218-BA26-A8A9A70A9526}"/>
              </a:ext>
            </a:extLst>
          </p:cNvPr>
          <p:cNvSpPr txBox="1">
            <a:spLocks/>
          </p:cNvSpPr>
          <p:nvPr/>
        </p:nvSpPr>
        <p:spPr>
          <a:xfrm>
            <a:off x="3164583" y="594580"/>
            <a:ext cx="5859787" cy="27429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dirty="0">
                <a:solidFill>
                  <a:srgbClr val="FFFFFF"/>
                </a:solidFill>
              </a:rPr>
              <a:t>Mental Health </a:t>
            </a:r>
            <a:r>
              <a:rPr lang="en-GB" sz="5400" dirty="0">
                <a:solidFill>
                  <a:srgbClr val="FFFFFF"/>
                </a:solidFill>
              </a:rPr>
              <a:t>Monitoring</a:t>
            </a:r>
            <a:r>
              <a:rPr lang="en-US" sz="5400" dirty="0">
                <a:solidFill>
                  <a:srgbClr val="FFFFFF"/>
                </a:solidFill>
              </a:rPr>
              <a:t> with a Chat Bot</a:t>
            </a:r>
          </a:p>
        </p:txBody>
      </p:sp>
      <p:grpSp>
        <p:nvGrpSpPr>
          <p:cNvPr id="40" name="Group 39">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41" name="Oval 40">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43" name="Freeform: Shape 42">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44" name="Freeform: Shape 43">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45"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Title 1">
            <a:extLst>
              <a:ext uri="{FF2B5EF4-FFF2-40B4-BE49-F238E27FC236}">
                <a16:creationId xmlns:a16="http://schemas.microsoft.com/office/drawing/2014/main" id="{CF939738-8502-401F-9A2D-222067916749}"/>
              </a:ext>
            </a:extLst>
          </p:cNvPr>
          <p:cNvSpPr txBox="1">
            <a:spLocks/>
          </p:cNvSpPr>
          <p:nvPr/>
        </p:nvSpPr>
        <p:spPr>
          <a:xfrm>
            <a:off x="3164582" y="3195539"/>
            <a:ext cx="5859787" cy="27429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dirty="0">
                <a:solidFill>
                  <a:srgbClr val="FFFFFF"/>
                </a:solidFill>
              </a:rPr>
              <a:t>- </a:t>
            </a:r>
            <a:r>
              <a:rPr lang="en-US" sz="3200" dirty="0" err="1">
                <a:solidFill>
                  <a:srgbClr val="FFFFFF"/>
                </a:solidFill>
              </a:rPr>
              <a:t>Tejaswanth</a:t>
            </a:r>
            <a:r>
              <a:rPr lang="en-US" sz="3200" dirty="0">
                <a:solidFill>
                  <a:srgbClr val="FFFFFF"/>
                </a:solidFill>
              </a:rPr>
              <a:t> Maram (19BEC1019)</a:t>
            </a:r>
            <a:br>
              <a:rPr lang="en-US" sz="3200" dirty="0">
                <a:solidFill>
                  <a:srgbClr val="FFFFFF"/>
                </a:solidFill>
              </a:rPr>
            </a:br>
            <a:r>
              <a:rPr lang="en-US" sz="3200" dirty="0"/>
              <a:t>- Arnav Kumar Roy (19BEC1</a:t>
            </a:r>
            <a:r>
              <a:rPr lang="en-IN" sz="3200" dirty="0"/>
              <a:t>457</a:t>
            </a:r>
            <a:r>
              <a:rPr lang="en-US" sz="3200" dirty="0"/>
              <a:t>)</a:t>
            </a:r>
            <a:br>
              <a:rPr lang="en-US" sz="3200" dirty="0"/>
            </a:br>
            <a:r>
              <a:rPr lang="en-US" sz="3200" dirty="0">
                <a:solidFill>
                  <a:srgbClr val="FFFFFF"/>
                </a:solidFill>
              </a:rPr>
              <a:t>- Shreyansh Kumar (19BEC1246)</a:t>
            </a:r>
            <a:br>
              <a:rPr lang="en-US" sz="3200" dirty="0">
                <a:solidFill>
                  <a:srgbClr val="FFFFFF"/>
                </a:solidFill>
              </a:rPr>
            </a:br>
            <a:r>
              <a:rPr lang="en-US" sz="3200" dirty="0">
                <a:solidFill>
                  <a:srgbClr val="FFFFFF"/>
                </a:solidFill>
              </a:rPr>
              <a:t>- G S N Nihith (19BEC1097)</a:t>
            </a:r>
            <a:endParaRPr lang="en-US" sz="5400" dirty="0">
              <a:solidFill>
                <a:srgbClr val="FFFFFF"/>
              </a:solidFill>
            </a:endParaRPr>
          </a:p>
        </p:txBody>
      </p:sp>
    </p:spTree>
    <p:extLst>
      <p:ext uri="{BB962C8B-B14F-4D97-AF65-F5344CB8AC3E}">
        <p14:creationId xmlns:p14="http://schemas.microsoft.com/office/powerpoint/2010/main" val="309217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6"/>
        <p:cNvGrpSpPr/>
        <p:nvPr/>
      </p:nvGrpSpPr>
      <p:grpSpPr>
        <a:xfrm>
          <a:off x="0" y="0"/>
          <a:ext cx="0" cy="0"/>
          <a:chOff x="0" y="0"/>
          <a:chExt cx="0" cy="0"/>
        </a:xfrm>
      </p:grpSpPr>
      <p:sp>
        <p:nvSpPr>
          <p:cNvPr id="227" name="Google Shape;227;p17"/>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28" name="Google Shape;228;p17"/>
          <p:cNvSpPr/>
          <p:nvPr/>
        </p:nvSpPr>
        <p:spPr>
          <a:xfrm>
            <a:off x="1524" y="0"/>
            <a:ext cx="12189000"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229" name="Google Shape;229;p17"/>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230" name="Google Shape;230;p17"/>
          <p:cNvGrpSpPr/>
          <p:nvPr/>
        </p:nvGrpSpPr>
        <p:grpSpPr>
          <a:xfrm>
            <a:off x="-11829" y="4648119"/>
            <a:ext cx="12200314" cy="2218932"/>
            <a:chOff x="-11829" y="4648119"/>
            <a:chExt cx="12200314" cy="2218932"/>
          </a:xfrm>
        </p:grpSpPr>
        <p:sp>
          <p:nvSpPr>
            <p:cNvPr id="231" name="Google Shape;231;p17"/>
            <p:cNvSpPr/>
            <p:nvPr/>
          </p:nvSpPr>
          <p:spPr>
            <a:xfrm rot="5400000">
              <a:off x="-11829" y="5288896"/>
              <a:ext cx="1578155" cy="157815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2" name="Google Shape;232;p17"/>
            <p:cNvSpPr/>
            <p:nvPr/>
          </p:nvSpPr>
          <p:spPr>
            <a:xfrm>
              <a:off x="455540" y="4914495"/>
              <a:ext cx="146400" cy="146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33" name="Google Shape;233;p17"/>
            <p:cNvSpPr/>
            <p:nvPr/>
          </p:nvSpPr>
          <p:spPr>
            <a:xfrm>
              <a:off x="1852362" y="4807292"/>
              <a:ext cx="1578155" cy="157815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4" name="Google Shape;234;p17"/>
            <p:cNvSpPr/>
            <p:nvPr/>
          </p:nvSpPr>
          <p:spPr>
            <a:xfrm rot="5400000">
              <a:off x="9006407" y="4648119"/>
              <a:ext cx="2212848" cy="2212848"/>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5" name="Google Shape;235;p17"/>
            <p:cNvSpPr/>
            <p:nvPr/>
          </p:nvSpPr>
          <p:spPr>
            <a:xfrm rot="5400000">
              <a:off x="9149395" y="4804469"/>
              <a:ext cx="1938386" cy="193838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6" name="Google Shape;236;p17"/>
            <p:cNvSpPr/>
            <p:nvPr/>
          </p:nvSpPr>
          <p:spPr>
            <a:xfrm>
              <a:off x="1932268" y="6414763"/>
              <a:ext cx="1492876" cy="44518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7" name="Google Shape;237;p17"/>
            <p:cNvSpPr/>
            <p:nvPr/>
          </p:nvSpPr>
          <p:spPr>
            <a:xfrm>
              <a:off x="11219255" y="5528841"/>
              <a:ext cx="969230" cy="1329800"/>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2" name="TextBox 1">
            <a:extLst>
              <a:ext uri="{FF2B5EF4-FFF2-40B4-BE49-F238E27FC236}">
                <a16:creationId xmlns:a16="http://schemas.microsoft.com/office/drawing/2014/main" id="{3B9523F8-7BA7-4524-8C31-5327D310C684}"/>
              </a:ext>
            </a:extLst>
          </p:cNvPr>
          <p:cNvSpPr txBox="1"/>
          <p:nvPr/>
        </p:nvSpPr>
        <p:spPr>
          <a:xfrm>
            <a:off x="133841" y="370685"/>
            <a:ext cx="4741770"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10000"/>
          </a:bodyPr>
          <a:lstStyle/>
          <a:p>
            <a:pPr algn="ctr">
              <a:lnSpc>
                <a:spcPct val="90000"/>
              </a:lnSpc>
              <a:spcBef>
                <a:spcPct val="0"/>
              </a:spcBef>
              <a:spcAft>
                <a:spcPts val="600"/>
              </a:spcAft>
            </a:pPr>
            <a:r>
              <a:rPr lang="en-US" sz="5400" dirty="0">
                <a:solidFill>
                  <a:srgbClr val="FFFFFF"/>
                </a:solidFill>
                <a:latin typeface="Gill Sans Nova"/>
                <a:ea typeface="+mj-ea"/>
                <a:cs typeface="+mj-cs"/>
              </a:rPr>
              <a:t>Proposed System:</a:t>
            </a:r>
            <a:endParaRPr lang="en-US">
              <a:latin typeface="Gill Sans Nova"/>
              <a:ea typeface="+mj-ea"/>
              <a:cs typeface="+mj-cs"/>
            </a:endParaRPr>
          </a:p>
        </p:txBody>
      </p:sp>
      <p:sp>
        <p:nvSpPr>
          <p:cNvPr id="5" name="TextBox 4">
            <a:extLst>
              <a:ext uri="{FF2B5EF4-FFF2-40B4-BE49-F238E27FC236}">
                <a16:creationId xmlns:a16="http://schemas.microsoft.com/office/drawing/2014/main" id="{583AA76E-2509-44DB-ADE9-FFDEEE5FADED}"/>
              </a:ext>
            </a:extLst>
          </p:cNvPr>
          <p:cNvSpPr txBox="1"/>
          <p:nvPr/>
        </p:nvSpPr>
        <p:spPr>
          <a:xfrm>
            <a:off x="325120" y="1239520"/>
            <a:ext cx="11206480"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600" dirty="0">
                <a:solidFill>
                  <a:schemeClr val="bg1"/>
                </a:solidFill>
                <a:latin typeface="Gill Sans Nova"/>
                <a:ea typeface="+mn-lt"/>
                <a:cs typeface="+mn-lt"/>
              </a:rPr>
              <a:t>We propose to design a mental health monitoring system using Telegram chatbot which interacts with the user and makes observations on their conversation patterns. </a:t>
            </a:r>
            <a:endParaRPr lang="en-GB" sz="2600">
              <a:solidFill>
                <a:schemeClr val="bg1"/>
              </a:solidFill>
              <a:latin typeface="Gill Sans Nova"/>
              <a:ea typeface="+mn-lt"/>
              <a:cs typeface="+mn-lt"/>
            </a:endParaRPr>
          </a:p>
          <a:p>
            <a:pPr marL="342900" indent="-342900" algn="just">
              <a:buFont typeface="Arial"/>
              <a:buChar char="•"/>
            </a:pPr>
            <a:endParaRPr lang="en-US" sz="2600" dirty="0">
              <a:solidFill>
                <a:schemeClr val="bg1"/>
              </a:solidFill>
              <a:latin typeface="Gill Sans Nova"/>
              <a:ea typeface="+mn-lt"/>
              <a:cs typeface="+mn-lt"/>
            </a:endParaRPr>
          </a:p>
          <a:p>
            <a:pPr marL="342900" indent="-342900" algn="just">
              <a:buFont typeface="Arial"/>
              <a:buChar char="•"/>
            </a:pPr>
            <a:r>
              <a:rPr lang="en-US" sz="2600" dirty="0">
                <a:solidFill>
                  <a:schemeClr val="bg1"/>
                </a:solidFill>
                <a:latin typeface="Gill Sans Nova"/>
                <a:ea typeface="+mn-lt"/>
                <a:cs typeface="+mn-lt"/>
              </a:rPr>
              <a:t>The system essentially tries to understand the emotional and mental state of the user based on the words they use to converse with the chatbot. </a:t>
            </a:r>
            <a:endParaRPr lang="en-GB" sz="2600">
              <a:solidFill>
                <a:schemeClr val="bg1"/>
              </a:solidFill>
              <a:latin typeface="Gill Sans Nova"/>
              <a:ea typeface="+mn-lt"/>
              <a:cs typeface="+mn-lt"/>
            </a:endParaRPr>
          </a:p>
          <a:p>
            <a:pPr marL="342900" indent="-342900" algn="just">
              <a:buFont typeface="Arial"/>
              <a:buChar char="•"/>
            </a:pPr>
            <a:endParaRPr lang="en-US" sz="2600" dirty="0">
              <a:solidFill>
                <a:schemeClr val="bg1"/>
              </a:solidFill>
              <a:latin typeface="Gill Sans Nova"/>
              <a:ea typeface="+mn-lt"/>
              <a:cs typeface="+mn-lt"/>
            </a:endParaRPr>
          </a:p>
          <a:p>
            <a:pPr marL="342900" indent="-342900" algn="just">
              <a:buFont typeface="Arial"/>
              <a:buChar char="•"/>
            </a:pPr>
            <a:r>
              <a:rPr lang="en-US" sz="2600" dirty="0">
                <a:solidFill>
                  <a:schemeClr val="bg1"/>
                </a:solidFill>
                <a:latin typeface="Gill Sans Nova"/>
                <a:ea typeface="+mn-lt"/>
                <a:cs typeface="+mn-lt"/>
              </a:rPr>
              <a:t>The system then keeps a track of the changes of emotional and mental state of the person to make a weekly and monthly report on the mental health of the user. </a:t>
            </a:r>
            <a:endParaRPr lang="en-GB" sz="2600">
              <a:solidFill>
                <a:schemeClr val="bg1"/>
              </a:solidFill>
              <a:latin typeface="Gill Sans Nova"/>
              <a:ea typeface="+mn-lt"/>
              <a:cs typeface="+mn-lt"/>
            </a:endParaRPr>
          </a:p>
          <a:p>
            <a:pPr marL="342900" indent="-342900" algn="just">
              <a:buFont typeface="Arial"/>
              <a:buChar char="•"/>
            </a:pPr>
            <a:endParaRPr lang="en-US" sz="2600" dirty="0">
              <a:solidFill>
                <a:schemeClr val="bg1"/>
              </a:solidFill>
              <a:latin typeface="Gill Sans Nova"/>
              <a:ea typeface="+mn-lt"/>
              <a:cs typeface="+mn-lt"/>
            </a:endParaRPr>
          </a:p>
          <a:p>
            <a:pPr marL="342900" indent="-342900" algn="just">
              <a:buFont typeface="Arial"/>
              <a:buChar char="•"/>
            </a:pPr>
            <a:r>
              <a:rPr lang="en-US" sz="2600" dirty="0">
                <a:solidFill>
                  <a:schemeClr val="bg1"/>
                </a:solidFill>
                <a:latin typeface="Gill Sans Nova"/>
                <a:ea typeface="+mn-lt"/>
                <a:cs typeface="+mn-lt"/>
              </a:rPr>
              <a:t>This system can be very crucial in keeping a track of the user to let them know how they are doing mentally. </a:t>
            </a:r>
            <a:endParaRPr lang="en-GB" sz="2600">
              <a:solidFill>
                <a:schemeClr val="bg1"/>
              </a:solidFill>
              <a:latin typeface="Gill Sans Nova"/>
              <a:ea typeface="+mn-lt"/>
              <a:cs typeface="+mn-lt"/>
            </a:endParaRPr>
          </a:p>
          <a:p>
            <a:pPr marL="342900" indent="-342900" algn="l">
              <a:buFont typeface="Arial"/>
              <a:buChar char="•"/>
            </a:pPr>
            <a:endParaRPr lang="en-GB" sz="2600" dirty="0">
              <a:latin typeface="Gill Sans Nova"/>
              <a:cs typeface="Arial"/>
            </a:endParaRPr>
          </a:p>
        </p:txBody>
      </p:sp>
    </p:spTree>
    <p:extLst>
      <p:ext uri="{BB962C8B-B14F-4D97-AF65-F5344CB8AC3E}">
        <p14:creationId xmlns:p14="http://schemas.microsoft.com/office/powerpoint/2010/main" val="2424771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61" y="319885"/>
            <a:ext cx="3177130" cy="843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dirty="0">
                <a:solidFill>
                  <a:srgbClr val="FFFFFF"/>
                </a:solidFill>
                <a:latin typeface="+mj-lt"/>
                <a:ea typeface="+mj-ea"/>
                <a:cs typeface="+mj-cs"/>
              </a:rPr>
              <a:t>Features:</a:t>
            </a: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6" name="Google Shape;239;p17">
            <a:extLst>
              <a:ext uri="{FF2B5EF4-FFF2-40B4-BE49-F238E27FC236}">
                <a16:creationId xmlns:a16="http://schemas.microsoft.com/office/drawing/2014/main" id="{0A45AF1A-1D59-405E-85B3-B0915F4F5757}"/>
              </a:ext>
            </a:extLst>
          </p:cNvPr>
          <p:cNvSpPr txBox="1"/>
          <p:nvPr/>
        </p:nvSpPr>
        <p:spPr>
          <a:xfrm>
            <a:off x="505875" y="1373885"/>
            <a:ext cx="11266500" cy="4401164"/>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SzPts val="1100"/>
            </a:pPr>
            <a:r>
              <a:rPr lang="en-US" sz="2800" dirty="0">
                <a:solidFill>
                  <a:schemeClr val="lt1"/>
                </a:solidFill>
                <a:latin typeface="Gill Sans MT" panose="020B0502020104020203" pitchFamily="34" charset="0"/>
                <a:ea typeface="Gill Sans"/>
                <a:cs typeface="Gill Sans"/>
                <a:sym typeface="Gill Sans"/>
              </a:rPr>
              <a:t>A chatbot which wishes the user </a:t>
            </a:r>
            <a:r>
              <a:rPr lang="en-US" sz="2800" dirty="0" err="1">
                <a:solidFill>
                  <a:schemeClr val="lt1"/>
                </a:solidFill>
                <a:latin typeface="Gill Sans MT" panose="020B0502020104020203" pitchFamily="34" charset="0"/>
                <a:ea typeface="Gill Sans"/>
                <a:cs typeface="Gill Sans"/>
                <a:sym typeface="Gill Sans"/>
              </a:rPr>
              <a:t>everynight</a:t>
            </a:r>
            <a:r>
              <a:rPr lang="en-US" sz="2800" dirty="0">
                <a:solidFill>
                  <a:schemeClr val="lt1"/>
                </a:solidFill>
                <a:latin typeface="Gill Sans MT" panose="020B0502020104020203" pitchFamily="34" charset="0"/>
                <a:ea typeface="Gill Sans"/>
                <a:cs typeface="Gill Sans"/>
                <a:sym typeface="Gill Sans"/>
              </a:rPr>
              <a:t> and gathers data by asking about their day.</a:t>
            </a:r>
            <a:endParaRPr sz="2800" dirty="0">
              <a:solidFill>
                <a:schemeClr val="lt1"/>
              </a:solidFill>
              <a:latin typeface="Gill Sans MT" panose="020B0502020104020203" pitchFamily="34" charset="0"/>
              <a:ea typeface="Gill Sans"/>
              <a:cs typeface="Gill Sans"/>
              <a:sym typeface="Gill Sans"/>
            </a:endParaRPr>
          </a:p>
          <a:p>
            <a:pPr marR="0" lvl="0" algn="l" rtl="0">
              <a:spcBef>
                <a:spcPts val="0"/>
              </a:spcBef>
              <a:spcAft>
                <a:spcPts val="0"/>
              </a:spcAft>
              <a:buSzPts val="1100"/>
            </a:pPr>
            <a:r>
              <a:rPr lang="en-US" sz="2800" dirty="0">
                <a:solidFill>
                  <a:schemeClr val="lt1"/>
                </a:solidFill>
                <a:latin typeface="Gill Sans MT" panose="020B0502020104020203" pitchFamily="34" charset="0"/>
                <a:ea typeface="Gill Sans"/>
                <a:cs typeface="Gill Sans"/>
                <a:sym typeface="Gill Sans"/>
              </a:rPr>
              <a:t>Telegram app is used for the Chatbot implementation</a:t>
            </a:r>
            <a:endParaRPr lang="en-IN" sz="2800" dirty="0">
              <a:solidFill>
                <a:schemeClr val="lt1"/>
              </a:solidFill>
              <a:latin typeface="Gill Sans MT" panose="020B0502020104020203" pitchFamily="34" charset="0"/>
              <a:ea typeface="Gill Sans"/>
              <a:cs typeface="Gill Sans"/>
              <a:sym typeface="Gill Sans"/>
            </a:endParaRPr>
          </a:p>
          <a:p>
            <a:pPr marR="0" lvl="0" algn="l" rtl="0">
              <a:spcBef>
                <a:spcPts val="0"/>
              </a:spcBef>
              <a:spcAft>
                <a:spcPts val="0"/>
              </a:spcAft>
              <a:buSzPts val="1100"/>
            </a:pPr>
            <a:r>
              <a:rPr lang="en-IN" sz="2800" dirty="0">
                <a:solidFill>
                  <a:schemeClr val="lt1"/>
                </a:solidFill>
                <a:latin typeface="Gill Sans MT" panose="020B0502020104020203" pitchFamily="34" charset="0"/>
                <a:ea typeface="Gill Sans"/>
                <a:cs typeface="Gill Sans"/>
                <a:sym typeface="Gill Sans"/>
              </a:rPr>
              <a:t>Text cleaning and Text mining to process that uses to natural language processing to structure the data</a:t>
            </a:r>
          </a:p>
          <a:p>
            <a:pPr marR="0" lvl="0" algn="l" rtl="0">
              <a:spcBef>
                <a:spcPts val="0"/>
              </a:spcBef>
              <a:spcAft>
                <a:spcPts val="0"/>
              </a:spcAft>
              <a:buSzPts val="1100"/>
            </a:pPr>
            <a:r>
              <a:rPr lang="en-US" sz="2800" dirty="0" err="1">
                <a:solidFill>
                  <a:schemeClr val="lt1"/>
                </a:solidFill>
                <a:latin typeface="Gill Sans MT" panose="020B0502020104020203" pitchFamily="34" charset="0"/>
                <a:ea typeface="Gill Sans"/>
                <a:cs typeface="Gill Sans"/>
                <a:sym typeface="Gill Sans"/>
              </a:rPr>
              <a:t>Barplot</a:t>
            </a:r>
            <a:r>
              <a:rPr lang="en-US" sz="2800" dirty="0">
                <a:solidFill>
                  <a:schemeClr val="lt1"/>
                </a:solidFill>
                <a:latin typeface="Gill Sans MT" panose="020B0502020104020203" pitchFamily="34" charset="0"/>
                <a:ea typeface="Gill Sans"/>
                <a:cs typeface="Gill Sans"/>
                <a:sym typeface="Gill Sans"/>
              </a:rPr>
              <a:t> and </a:t>
            </a:r>
            <a:r>
              <a:rPr lang="en-US" sz="2800" dirty="0" err="1">
                <a:solidFill>
                  <a:schemeClr val="lt1"/>
                </a:solidFill>
                <a:latin typeface="Gill Sans MT" panose="020B0502020104020203" pitchFamily="34" charset="0"/>
                <a:ea typeface="Gill Sans"/>
                <a:cs typeface="Gill Sans"/>
                <a:sym typeface="Gill Sans"/>
              </a:rPr>
              <a:t>Wordcloud</a:t>
            </a:r>
            <a:r>
              <a:rPr lang="en-US" sz="2800" dirty="0">
                <a:solidFill>
                  <a:schemeClr val="lt1"/>
                </a:solidFill>
                <a:latin typeface="Gill Sans MT" panose="020B0502020104020203" pitchFamily="34" charset="0"/>
                <a:ea typeface="Gill Sans"/>
                <a:cs typeface="Gill Sans"/>
                <a:sym typeface="Gill Sans"/>
              </a:rPr>
              <a:t> based on the most frequent words in the data</a:t>
            </a:r>
            <a:endParaRPr sz="2800" dirty="0">
              <a:solidFill>
                <a:schemeClr val="lt1"/>
              </a:solidFill>
              <a:latin typeface="Gill Sans MT" panose="020B0502020104020203" pitchFamily="34" charset="0"/>
              <a:ea typeface="Gill Sans"/>
              <a:cs typeface="Gill Sans"/>
              <a:sym typeface="Gill Sans"/>
            </a:endParaRPr>
          </a:p>
          <a:p>
            <a:pPr marR="0" lvl="0" algn="l" rtl="0">
              <a:spcBef>
                <a:spcPts val="0"/>
              </a:spcBef>
              <a:spcAft>
                <a:spcPts val="0"/>
              </a:spcAft>
              <a:buSzPts val="1100"/>
            </a:pPr>
            <a:r>
              <a:rPr lang="en-US" sz="2800" dirty="0">
                <a:solidFill>
                  <a:schemeClr val="lt1"/>
                </a:solidFill>
                <a:latin typeface="Gill Sans MT" panose="020B0502020104020203" pitchFamily="34" charset="0"/>
                <a:ea typeface="Gill Sans"/>
                <a:cs typeface="Gill Sans"/>
                <a:sym typeface="Gill Sans"/>
              </a:rPr>
              <a:t>Sentimental analysis and emotion classification using </a:t>
            </a:r>
            <a:r>
              <a:rPr lang="en-US" sz="2800" dirty="0" err="1">
                <a:solidFill>
                  <a:schemeClr val="lt1"/>
                </a:solidFill>
                <a:latin typeface="Gill Sans MT" panose="020B0502020104020203" pitchFamily="34" charset="0"/>
                <a:ea typeface="Gill Sans"/>
                <a:cs typeface="Gill Sans"/>
                <a:sym typeface="Gill Sans"/>
              </a:rPr>
              <a:t>syuzhet</a:t>
            </a:r>
            <a:r>
              <a:rPr lang="en-US" sz="2800" dirty="0">
                <a:solidFill>
                  <a:schemeClr val="lt1"/>
                </a:solidFill>
                <a:latin typeface="Gill Sans MT" panose="020B0502020104020203" pitchFamily="34" charset="0"/>
                <a:ea typeface="Gill Sans"/>
                <a:cs typeface="Gill Sans"/>
                <a:sym typeface="Gill Sans"/>
              </a:rPr>
              <a:t> package</a:t>
            </a:r>
            <a:endParaRPr sz="2800" dirty="0">
              <a:solidFill>
                <a:schemeClr val="lt1"/>
              </a:solidFill>
              <a:latin typeface="Gill Sans MT" panose="020B0502020104020203" pitchFamily="34" charset="0"/>
              <a:ea typeface="Gill Sans"/>
              <a:cs typeface="Gill Sans"/>
              <a:sym typeface="Gill Sans"/>
            </a:endParaRPr>
          </a:p>
          <a:p>
            <a:pPr marR="0" lvl="0" algn="l" rtl="0">
              <a:spcBef>
                <a:spcPts val="0"/>
              </a:spcBef>
              <a:spcAft>
                <a:spcPts val="0"/>
              </a:spcAft>
              <a:buSzPts val="1100"/>
            </a:pPr>
            <a:r>
              <a:rPr lang="en-US" sz="2800" dirty="0">
                <a:solidFill>
                  <a:schemeClr val="lt1"/>
                </a:solidFill>
                <a:latin typeface="Gill Sans MT" panose="020B0502020104020203" pitchFamily="34" charset="0"/>
                <a:ea typeface="Gill Sans"/>
                <a:cs typeface="Gill Sans"/>
                <a:sym typeface="Gill Sans"/>
              </a:rPr>
              <a:t>Chatbot feature automated messaging and replying with sending photos and text</a:t>
            </a:r>
            <a:endParaRPr sz="2800" dirty="0">
              <a:solidFill>
                <a:schemeClr val="lt1"/>
              </a:solidFill>
              <a:latin typeface="Gill Sans MT" panose="020B0502020104020203" pitchFamily="34" charset="0"/>
              <a:ea typeface="Gill Sans"/>
              <a:cs typeface="Gill Sans"/>
              <a:sym typeface="Gill Sans"/>
            </a:endParaRPr>
          </a:p>
          <a:p>
            <a:pPr marL="457200" marR="0" lvl="0" indent="-457200" algn="l" rtl="0">
              <a:spcBef>
                <a:spcPts val="0"/>
              </a:spcBef>
              <a:spcAft>
                <a:spcPts val="0"/>
              </a:spcAft>
              <a:buSzPts val="1100"/>
              <a:buFont typeface="Arial" panose="020B0604020202020204" pitchFamily="34" charset="0"/>
              <a:buChar char="•"/>
            </a:pPr>
            <a:endParaRPr sz="2800" dirty="0">
              <a:solidFill>
                <a:schemeClr val="lt1"/>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190930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E1CDAE2-E786-482A-844A-3C64FE541FD9}"/>
              </a:ext>
            </a:extLst>
          </p:cNvPr>
          <p:cNvGrpSpPr/>
          <p:nvPr/>
        </p:nvGrpSpPr>
        <p:grpSpPr>
          <a:xfrm>
            <a:off x="3343058" y="418717"/>
            <a:ext cx="4907280" cy="6329680"/>
            <a:chOff x="2946400" y="147320"/>
            <a:chExt cx="4907280" cy="6329680"/>
          </a:xfrm>
        </p:grpSpPr>
        <p:pic>
          <p:nvPicPr>
            <p:cNvPr id="5" name="Picture 5" descr="A picture containing background pattern&#10;&#10;Description automatically generated">
              <a:extLst>
                <a:ext uri="{FF2B5EF4-FFF2-40B4-BE49-F238E27FC236}">
                  <a16:creationId xmlns:a16="http://schemas.microsoft.com/office/drawing/2014/main" id="{AEC99EA3-776E-49AE-9081-A00285323F67}"/>
                </a:ext>
              </a:extLst>
            </p:cNvPr>
            <p:cNvPicPr>
              <a:picLocks noChangeAspect="1"/>
            </p:cNvPicPr>
            <p:nvPr/>
          </p:nvPicPr>
          <p:blipFill>
            <a:blip r:embed="rId2"/>
            <a:stretch>
              <a:fillRect/>
            </a:stretch>
          </p:blipFill>
          <p:spPr>
            <a:xfrm>
              <a:off x="2946400" y="147320"/>
              <a:ext cx="4907280" cy="6329680"/>
            </a:xfrm>
            <a:prstGeom prst="rect">
              <a:avLst/>
            </a:prstGeom>
          </p:spPr>
        </p:pic>
        <p:sp>
          <p:nvSpPr>
            <p:cNvPr id="6" name="Rectangle: Rounded Corners 5">
              <a:extLst>
                <a:ext uri="{FF2B5EF4-FFF2-40B4-BE49-F238E27FC236}">
                  <a16:creationId xmlns:a16="http://schemas.microsoft.com/office/drawing/2014/main" id="{4E102C4D-9F87-4968-BFAA-B4A8B881CF7F}"/>
                </a:ext>
              </a:extLst>
            </p:cNvPr>
            <p:cNvSpPr/>
            <p:nvPr/>
          </p:nvSpPr>
          <p:spPr>
            <a:xfrm>
              <a:off x="4023995" y="605155"/>
              <a:ext cx="2753360" cy="572008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peech Bubble: Rectangle with Corners Rounded 3">
              <a:extLst>
                <a:ext uri="{FF2B5EF4-FFF2-40B4-BE49-F238E27FC236}">
                  <a16:creationId xmlns:a16="http://schemas.microsoft.com/office/drawing/2014/main" id="{E33A9E27-D025-4D5D-9439-9B09BD8AD7AF}"/>
                </a:ext>
              </a:extLst>
            </p:cNvPr>
            <p:cNvSpPr/>
            <p:nvPr/>
          </p:nvSpPr>
          <p:spPr>
            <a:xfrm>
              <a:off x="4074160" y="958596"/>
              <a:ext cx="1524000" cy="711200"/>
            </a:xfrm>
            <a:prstGeom prst="wedgeRoundRectCallou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ea typeface="+mn-lt"/>
                  <a:cs typeface="+mn-lt"/>
                </a:rPr>
                <a:t>Hey! how's </a:t>
              </a:r>
              <a:r>
                <a:rPr lang="en-GB" sz="1600" dirty="0" err="1">
                  <a:ea typeface="+mn-lt"/>
                  <a:cs typeface="+mn-lt"/>
                </a:rPr>
                <a:t>ur</a:t>
              </a:r>
              <a:r>
                <a:rPr lang="en-GB" sz="1600" dirty="0">
                  <a:ea typeface="+mn-lt"/>
                  <a:cs typeface="+mn-lt"/>
                </a:rPr>
                <a:t> day?</a:t>
              </a:r>
              <a:endParaRPr lang="en-US" sz="1600">
                <a:cs typeface="Arial"/>
              </a:endParaRPr>
            </a:p>
          </p:txBody>
        </p:sp>
        <p:sp>
          <p:nvSpPr>
            <p:cNvPr id="7" name="Speech Bubble: Rectangle with Corners Rounded 6">
              <a:extLst>
                <a:ext uri="{FF2B5EF4-FFF2-40B4-BE49-F238E27FC236}">
                  <a16:creationId xmlns:a16="http://schemas.microsoft.com/office/drawing/2014/main" id="{00E7874E-C4CB-4A6B-BF88-5A2237A921B3}"/>
                </a:ext>
              </a:extLst>
            </p:cNvPr>
            <p:cNvSpPr/>
            <p:nvPr/>
          </p:nvSpPr>
          <p:spPr>
            <a:xfrm flipH="1">
              <a:off x="4836159" y="1791716"/>
              <a:ext cx="1879600" cy="2448560"/>
            </a:xfrm>
            <a:prstGeom prst="wedgeRoundRectCallou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GB" sz="1200" dirty="0">
                  <a:latin typeface="Arial"/>
                  <a:ea typeface="+mn-lt"/>
                  <a:cs typeface="+mn-lt"/>
                </a:rPr>
                <a:t>Here we are another day in lockdown at the moment all the days seem to merge into one. It is a </a:t>
              </a:r>
              <a:r>
                <a:rPr lang="en-GB" sz="1200" dirty="0" err="1">
                  <a:latin typeface="Arial"/>
                  <a:ea typeface="+mn-lt"/>
                  <a:cs typeface="+mn-lt"/>
                </a:rPr>
                <a:t>reallly</a:t>
              </a:r>
              <a:r>
                <a:rPr lang="en-GB" sz="1200" dirty="0">
                  <a:latin typeface="Arial"/>
                  <a:ea typeface="+mn-lt"/>
                  <a:cs typeface="+mn-lt"/>
                </a:rPr>
                <a:t> strange time for us all as I am working in my bedroom doing my schoolwork for the upcoming senior year starting tomorrow, ….............. </a:t>
              </a:r>
              <a:endParaRPr lang="en-US" sz="1200">
                <a:latin typeface="Arial"/>
                <a:cs typeface="Arial"/>
              </a:endParaRPr>
            </a:p>
          </p:txBody>
        </p:sp>
        <p:sp>
          <p:nvSpPr>
            <p:cNvPr id="9" name="TextBox 8">
              <a:extLst>
                <a:ext uri="{FF2B5EF4-FFF2-40B4-BE49-F238E27FC236}">
                  <a16:creationId xmlns:a16="http://schemas.microsoft.com/office/drawing/2014/main" id="{63A9C418-C30B-4FE6-9EE7-6A5FC3BF879D}"/>
                </a:ext>
              </a:extLst>
            </p:cNvPr>
            <p:cNvSpPr txBox="1"/>
            <p:nvPr/>
          </p:nvSpPr>
          <p:spPr>
            <a:xfrm>
              <a:off x="4949190" y="145415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10:30 pm</a:t>
              </a:r>
              <a:endParaRPr lang="en-GB" sz="900">
                <a:cs typeface="Arial"/>
              </a:endParaRPr>
            </a:p>
          </p:txBody>
        </p:sp>
        <p:sp>
          <p:nvSpPr>
            <p:cNvPr id="10" name="TextBox 9">
              <a:extLst>
                <a:ext uri="{FF2B5EF4-FFF2-40B4-BE49-F238E27FC236}">
                  <a16:creationId xmlns:a16="http://schemas.microsoft.com/office/drawing/2014/main" id="{7A7D8CC7-ED7A-46FF-B465-DCA1CB0776F9}"/>
                </a:ext>
              </a:extLst>
            </p:cNvPr>
            <p:cNvSpPr txBox="1"/>
            <p:nvPr/>
          </p:nvSpPr>
          <p:spPr>
            <a:xfrm>
              <a:off x="5914390" y="39636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10:35 pm</a:t>
              </a:r>
              <a:endParaRPr lang="en-GB" sz="900" dirty="0">
                <a:cs typeface="Arial"/>
              </a:endParaRPr>
            </a:p>
          </p:txBody>
        </p:sp>
        <p:sp>
          <p:nvSpPr>
            <p:cNvPr id="11" name="TextBox 10">
              <a:extLst>
                <a:ext uri="{FF2B5EF4-FFF2-40B4-BE49-F238E27FC236}">
                  <a16:creationId xmlns:a16="http://schemas.microsoft.com/office/drawing/2014/main" id="{A3BECE1B-63EB-4EAE-9B36-A7DC1B1B40D8}"/>
                </a:ext>
              </a:extLst>
            </p:cNvPr>
            <p:cNvSpPr txBox="1"/>
            <p:nvPr/>
          </p:nvSpPr>
          <p:spPr>
            <a:xfrm>
              <a:off x="4899025" y="6013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Chat Bot</a:t>
              </a:r>
              <a:endParaRPr lang="en-US" dirty="0"/>
            </a:p>
          </p:txBody>
        </p:sp>
        <p:grpSp>
          <p:nvGrpSpPr>
            <p:cNvPr id="18" name="Group 17">
              <a:extLst>
                <a:ext uri="{FF2B5EF4-FFF2-40B4-BE49-F238E27FC236}">
                  <a16:creationId xmlns:a16="http://schemas.microsoft.com/office/drawing/2014/main" id="{31288BCB-DDA5-464A-9AA4-9E7DED74509A}"/>
                </a:ext>
              </a:extLst>
            </p:cNvPr>
            <p:cNvGrpSpPr/>
            <p:nvPr/>
          </p:nvGrpSpPr>
          <p:grpSpPr>
            <a:xfrm>
              <a:off x="4074160" y="4302760"/>
              <a:ext cx="2043430" cy="806142"/>
              <a:chOff x="4165600" y="4404360"/>
              <a:chExt cx="2043430" cy="806142"/>
            </a:xfrm>
          </p:grpSpPr>
          <p:sp>
            <p:nvSpPr>
              <p:cNvPr id="12" name="Speech Bubble: Rectangle with Corners Rounded 11">
                <a:extLst>
                  <a:ext uri="{FF2B5EF4-FFF2-40B4-BE49-F238E27FC236}">
                    <a16:creationId xmlns:a16="http://schemas.microsoft.com/office/drawing/2014/main" id="{9CE24A24-2011-4880-A8CE-15A8FD3B2683}"/>
                  </a:ext>
                </a:extLst>
              </p:cNvPr>
              <p:cNvSpPr/>
              <p:nvPr/>
            </p:nvSpPr>
            <p:spPr>
              <a:xfrm>
                <a:off x="4185919" y="4453636"/>
                <a:ext cx="1524000" cy="711200"/>
              </a:xfrm>
              <a:prstGeom prst="wedgeRoundRectCallou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dirty="0">
                  <a:cs typeface="Arial"/>
                </a:endParaRPr>
              </a:p>
            </p:txBody>
          </p:sp>
          <p:pic>
            <p:nvPicPr>
              <p:cNvPr id="13" name="Graphic 13" descr="Bar chart with solid fill">
                <a:extLst>
                  <a:ext uri="{FF2B5EF4-FFF2-40B4-BE49-F238E27FC236}">
                    <a16:creationId xmlns:a16="http://schemas.microsoft.com/office/drawing/2014/main" id="{B8611188-BF1E-4782-B58A-7CB265D358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600" y="4404360"/>
                <a:ext cx="731520" cy="762000"/>
              </a:xfrm>
              <a:prstGeom prst="rect">
                <a:avLst/>
              </a:prstGeom>
            </p:spPr>
          </p:pic>
          <p:pic>
            <p:nvPicPr>
              <p:cNvPr id="14" name="Graphic 14" descr="Pie chart with solid fill">
                <a:extLst>
                  <a:ext uri="{FF2B5EF4-FFF2-40B4-BE49-F238E27FC236}">
                    <a16:creationId xmlns:a16="http://schemas.microsoft.com/office/drawing/2014/main" id="{C24C13DB-F6FA-4E9F-9AD2-72793EFC48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6635" y="4445635"/>
                <a:ext cx="660400" cy="650240"/>
              </a:xfrm>
              <a:prstGeom prst="rect">
                <a:avLst/>
              </a:prstGeom>
            </p:spPr>
          </p:pic>
          <p:sp>
            <p:nvSpPr>
              <p:cNvPr id="15" name="TextBox 14">
                <a:extLst>
                  <a:ext uri="{FF2B5EF4-FFF2-40B4-BE49-F238E27FC236}">
                    <a16:creationId xmlns:a16="http://schemas.microsoft.com/office/drawing/2014/main" id="{4D1DDCB5-CBA0-4224-84BF-9B5703C085F9}"/>
                  </a:ext>
                </a:extLst>
              </p:cNvPr>
              <p:cNvSpPr txBox="1"/>
              <p:nvPr/>
            </p:nvSpPr>
            <p:spPr>
              <a:xfrm>
                <a:off x="5060950" y="49796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10:36 pm</a:t>
                </a:r>
                <a:endParaRPr lang="en-GB" sz="900" dirty="0">
                  <a:cs typeface="Arial"/>
                </a:endParaRPr>
              </a:p>
            </p:txBody>
          </p:sp>
        </p:grpSp>
        <p:grpSp>
          <p:nvGrpSpPr>
            <p:cNvPr id="19" name="Group 18">
              <a:extLst>
                <a:ext uri="{FF2B5EF4-FFF2-40B4-BE49-F238E27FC236}">
                  <a16:creationId xmlns:a16="http://schemas.microsoft.com/office/drawing/2014/main" id="{EBFB5196-31D5-4116-9CA5-EE98C78E8E1A}"/>
                </a:ext>
              </a:extLst>
            </p:cNvPr>
            <p:cNvGrpSpPr/>
            <p:nvPr/>
          </p:nvGrpSpPr>
          <p:grpSpPr>
            <a:xfrm>
              <a:off x="4074159" y="5266436"/>
              <a:ext cx="2470151" cy="797506"/>
              <a:chOff x="4165599" y="5327396"/>
              <a:chExt cx="2470151" cy="797506"/>
            </a:xfrm>
          </p:grpSpPr>
          <p:sp>
            <p:nvSpPr>
              <p:cNvPr id="16" name="Speech Bubble: Rectangle with Corners Rounded 15">
                <a:extLst>
                  <a:ext uri="{FF2B5EF4-FFF2-40B4-BE49-F238E27FC236}">
                    <a16:creationId xmlns:a16="http://schemas.microsoft.com/office/drawing/2014/main" id="{22724C49-5C8C-4826-8B04-D85D7DE62FEF}"/>
                  </a:ext>
                </a:extLst>
              </p:cNvPr>
              <p:cNvSpPr/>
              <p:nvPr/>
            </p:nvSpPr>
            <p:spPr>
              <a:xfrm>
                <a:off x="4165599" y="5327396"/>
                <a:ext cx="2052320" cy="751840"/>
              </a:xfrm>
              <a:prstGeom prst="wedgeRoundRectCallou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ea typeface="+mn-lt"/>
                    <a:cs typeface="+mn-lt"/>
                  </a:rPr>
                  <a:t>Wish you a great day tomorrow, good night!</a:t>
                </a:r>
                <a:endParaRPr lang="en-US" sz="1400">
                  <a:cs typeface="Arial"/>
                </a:endParaRPr>
              </a:p>
            </p:txBody>
          </p:sp>
          <p:sp>
            <p:nvSpPr>
              <p:cNvPr id="17" name="TextBox 16">
                <a:extLst>
                  <a:ext uri="{FF2B5EF4-FFF2-40B4-BE49-F238E27FC236}">
                    <a16:creationId xmlns:a16="http://schemas.microsoft.com/office/drawing/2014/main" id="{60472FBF-9CD7-412E-87E9-84D104BC28FB}"/>
                  </a:ext>
                </a:extLst>
              </p:cNvPr>
              <p:cNvSpPr txBox="1"/>
              <p:nvPr/>
            </p:nvSpPr>
            <p:spPr>
              <a:xfrm>
                <a:off x="5487670" y="58940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10:36 pm</a:t>
                </a:r>
                <a:endParaRPr lang="en-GB" sz="900" dirty="0">
                  <a:cs typeface="Arial"/>
                </a:endParaRPr>
              </a:p>
            </p:txBody>
          </p:sp>
        </p:grpSp>
      </p:grpSp>
      <p:sp>
        <p:nvSpPr>
          <p:cNvPr id="22" name="TextBox 21">
            <a:extLst>
              <a:ext uri="{FF2B5EF4-FFF2-40B4-BE49-F238E27FC236}">
                <a16:creationId xmlns:a16="http://schemas.microsoft.com/office/drawing/2014/main" id="{0E7F1EAE-621C-4CB6-B1BE-98DC80447CBB}"/>
              </a:ext>
            </a:extLst>
          </p:cNvPr>
          <p:cNvSpPr txBox="1"/>
          <p:nvPr/>
        </p:nvSpPr>
        <p:spPr>
          <a:xfrm>
            <a:off x="8581" y="151480"/>
            <a:ext cx="3332592"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5400" dirty="0">
                <a:solidFill>
                  <a:srgbClr val="FFFFFF"/>
                </a:solidFill>
                <a:latin typeface="Gill Sans"/>
                <a:ea typeface="+mj-ea"/>
                <a:cs typeface="Arial"/>
              </a:rPr>
              <a:t>Illustration:</a:t>
            </a:r>
            <a:endParaRPr lang="en-US" dirty="0">
              <a:latin typeface="Gill Sans"/>
              <a:ea typeface="+mj-ea"/>
            </a:endParaRPr>
          </a:p>
        </p:txBody>
      </p:sp>
      <p:grpSp>
        <p:nvGrpSpPr>
          <p:cNvPr id="2" name="Group 1">
            <a:extLst>
              <a:ext uri="{FF2B5EF4-FFF2-40B4-BE49-F238E27FC236}">
                <a16:creationId xmlns:a16="http://schemas.microsoft.com/office/drawing/2014/main" id="{B3762B46-546C-47BF-BBB1-522B850374A8}"/>
              </a:ext>
            </a:extLst>
          </p:cNvPr>
          <p:cNvGrpSpPr/>
          <p:nvPr/>
        </p:nvGrpSpPr>
        <p:grpSpPr>
          <a:xfrm>
            <a:off x="3343058" y="418717"/>
            <a:ext cx="4907280" cy="6329680"/>
            <a:chOff x="2946400" y="147320"/>
            <a:chExt cx="4907280" cy="6329680"/>
          </a:xfrm>
        </p:grpSpPr>
        <p:pic>
          <p:nvPicPr>
            <p:cNvPr id="23" name="Picture 5" descr="A picture containing background pattern&#10;&#10;Description automatically generated">
              <a:extLst>
                <a:ext uri="{FF2B5EF4-FFF2-40B4-BE49-F238E27FC236}">
                  <a16:creationId xmlns:a16="http://schemas.microsoft.com/office/drawing/2014/main" id="{00D80967-5A43-4645-894B-F2CC4C3E4268}"/>
                </a:ext>
              </a:extLst>
            </p:cNvPr>
            <p:cNvPicPr>
              <a:picLocks noChangeAspect="1"/>
            </p:cNvPicPr>
            <p:nvPr/>
          </p:nvPicPr>
          <p:blipFill>
            <a:blip r:embed="rId2"/>
            <a:stretch>
              <a:fillRect/>
            </a:stretch>
          </p:blipFill>
          <p:spPr>
            <a:xfrm>
              <a:off x="2946400" y="147320"/>
              <a:ext cx="4907280" cy="6329680"/>
            </a:xfrm>
            <a:prstGeom prst="rect">
              <a:avLst/>
            </a:prstGeom>
          </p:spPr>
        </p:pic>
        <p:sp>
          <p:nvSpPr>
            <p:cNvPr id="24" name="Rectangle: Rounded Corners 23">
              <a:extLst>
                <a:ext uri="{FF2B5EF4-FFF2-40B4-BE49-F238E27FC236}">
                  <a16:creationId xmlns:a16="http://schemas.microsoft.com/office/drawing/2014/main" id="{C8AE83D6-BC1F-408B-9A28-AD8FB950EB0E}"/>
                </a:ext>
              </a:extLst>
            </p:cNvPr>
            <p:cNvSpPr/>
            <p:nvPr/>
          </p:nvSpPr>
          <p:spPr>
            <a:xfrm>
              <a:off x="4023995" y="605155"/>
              <a:ext cx="2753360" cy="572008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peech Bubble: Rectangle with Corners Rounded 24">
              <a:extLst>
                <a:ext uri="{FF2B5EF4-FFF2-40B4-BE49-F238E27FC236}">
                  <a16:creationId xmlns:a16="http://schemas.microsoft.com/office/drawing/2014/main" id="{A9E286B7-F1FC-4EEA-85A2-68DE3755FA32}"/>
                </a:ext>
              </a:extLst>
            </p:cNvPr>
            <p:cNvSpPr/>
            <p:nvPr/>
          </p:nvSpPr>
          <p:spPr>
            <a:xfrm>
              <a:off x="4074160" y="958596"/>
              <a:ext cx="1524000" cy="711200"/>
            </a:xfrm>
            <a:prstGeom prst="wedgeRoundRectCallou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ea typeface="+mn-lt"/>
                  <a:cs typeface="+mn-lt"/>
                </a:rPr>
                <a:t>Hey! how's </a:t>
              </a:r>
              <a:r>
                <a:rPr lang="en-GB" sz="1600" dirty="0" err="1">
                  <a:ea typeface="+mn-lt"/>
                  <a:cs typeface="+mn-lt"/>
                </a:rPr>
                <a:t>ur</a:t>
              </a:r>
              <a:r>
                <a:rPr lang="en-GB" sz="1600" dirty="0">
                  <a:ea typeface="+mn-lt"/>
                  <a:cs typeface="+mn-lt"/>
                </a:rPr>
                <a:t> day?</a:t>
              </a:r>
              <a:endParaRPr lang="en-US" sz="1600">
                <a:cs typeface="Arial"/>
              </a:endParaRPr>
            </a:p>
          </p:txBody>
        </p:sp>
        <p:sp>
          <p:nvSpPr>
            <p:cNvPr id="26" name="Speech Bubble: Rectangle with Corners Rounded 25">
              <a:extLst>
                <a:ext uri="{FF2B5EF4-FFF2-40B4-BE49-F238E27FC236}">
                  <a16:creationId xmlns:a16="http://schemas.microsoft.com/office/drawing/2014/main" id="{9541407F-5203-40E5-AFD5-8FFCD5607A40}"/>
                </a:ext>
              </a:extLst>
            </p:cNvPr>
            <p:cNvSpPr/>
            <p:nvPr/>
          </p:nvSpPr>
          <p:spPr>
            <a:xfrm flipH="1">
              <a:off x="4836159" y="1791716"/>
              <a:ext cx="1879600" cy="2448560"/>
            </a:xfrm>
            <a:prstGeom prst="wedgeRoundRectCallou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GB" sz="1200" dirty="0">
                  <a:latin typeface="Arial"/>
                  <a:ea typeface="+mn-lt"/>
                  <a:cs typeface="+mn-lt"/>
                </a:rPr>
                <a:t>Here we are another day in lockdown at the moment all the days seem to merge into one. It is a </a:t>
              </a:r>
              <a:r>
                <a:rPr lang="en-GB" sz="1200" dirty="0" err="1">
                  <a:latin typeface="Arial"/>
                  <a:ea typeface="+mn-lt"/>
                  <a:cs typeface="+mn-lt"/>
                </a:rPr>
                <a:t>reallly</a:t>
              </a:r>
              <a:r>
                <a:rPr lang="en-GB" sz="1200" dirty="0">
                  <a:latin typeface="Arial"/>
                  <a:ea typeface="+mn-lt"/>
                  <a:cs typeface="+mn-lt"/>
                </a:rPr>
                <a:t> strange time for us all as I am working in my bedroom doing my schoolwork for the upcoming senior year starting tomorrow, ….............. </a:t>
              </a:r>
              <a:endParaRPr lang="en-US" sz="1200" dirty="0">
                <a:latin typeface="Arial"/>
                <a:cs typeface="Arial"/>
              </a:endParaRPr>
            </a:p>
          </p:txBody>
        </p:sp>
        <p:sp>
          <p:nvSpPr>
            <p:cNvPr id="27" name="TextBox 26">
              <a:extLst>
                <a:ext uri="{FF2B5EF4-FFF2-40B4-BE49-F238E27FC236}">
                  <a16:creationId xmlns:a16="http://schemas.microsoft.com/office/drawing/2014/main" id="{BE6D1BB1-C4BC-4CB8-B88D-55A3FB66BF20}"/>
                </a:ext>
              </a:extLst>
            </p:cNvPr>
            <p:cNvSpPr txBox="1"/>
            <p:nvPr/>
          </p:nvSpPr>
          <p:spPr>
            <a:xfrm>
              <a:off x="4949190" y="145415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10:30 pm</a:t>
              </a:r>
              <a:endParaRPr lang="en-GB" sz="900">
                <a:cs typeface="Arial"/>
              </a:endParaRPr>
            </a:p>
          </p:txBody>
        </p:sp>
        <p:sp>
          <p:nvSpPr>
            <p:cNvPr id="28" name="TextBox 27">
              <a:extLst>
                <a:ext uri="{FF2B5EF4-FFF2-40B4-BE49-F238E27FC236}">
                  <a16:creationId xmlns:a16="http://schemas.microsoft.com/office/drawing/2014/main" id="{F8D5225F-2532-4E6B-9E25-6579553B5A22}"/>
                </a:ext>
              </a:extLst>
            </p:cNvPr>
            <p:cNvSpPr txBox="1"/>
            <p:nvPr/>
          </p:nvSpPr>
          <p:spPr>
            <a:xfrm>
              <a:off x="5914390" y="39636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10:35 pm</a:t>
              </a:r>
              <a:endParaRPr lang="en-GB" sz="900" dirty="0">
                <a:cs typeface="Arial"/>
              </a:endParaRPr>
            </a:p>
          </p:txBody>
        </p:sp>
        <p:sp>
          <p:nvSpPr>
            <p:cNvPr id="29" name="TextBox 28">
              <a:extLst>
                <a:ext uri="{FF2B5EF4-FFF2-40B4-BE49-F238E27FC236}">
                  <a16:creationId xmlns:a16="http://schemas.microsoft.com/office/drawing/2014/main" id="{EB2E339E-80D0-4DFC-8CCF-B62B9FCD8D00}"/>
                </a:ext>
              </a:extLst>
            </p:cNvPr>
            <p:cNvSpPr txBox="1"/>
            <p:nvPr/>
          </p:nvSpPr>
          <p:spPr>
            <a:xfrm>
              <a:off x="4899025" y="6013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Chat Bot</a:t>
              </a:r>
              <a:endParaRPr lang="en-US" dirty="0"/>
            </a:p>
          </p:txBody>
        </p:sp>
        <p:grpSp>
          <p:nvGrpSpPr>
            <p:cNvPr id="30" name="Group 29">
              <a:extLst>
                <a:ext uri="{FF2B5EF4-FFF2-40B4-BE49-F238E27FC236}">
                  <a16:creationId xmlns:a16="http://schemas.microsoft.com/office/drawing/2014/main" id="{85F976EF-0A13-479B-9DFC-D5914044BF04}"/>
                </a:ext>
              </a:extLst>
            </p:cNvPr>
            <p:cNvGrpSpPr/>
            <p:nvPr/>
          </p:nvGrpSpPr>
          <p:grpSpPr>
            <a:xfrm>
              <a:off x="4074160" y="4302760"/>
              <a:ext cx="2043430" cy="806142"/>
              <a:chOff x="4165600" y="4404360"/>
              <a:chExt cx="2043430" cy="806142"/>
            </a:xfrm>
          </p:grpSpPr>
          <p:sp>
            <p:nvSpPr>
              <p:cNvPr id="34" name="Speech Bubble: Rectangle with Corners Rounded 33">
                <a:extLst>
                  <a:ext uri="{FF2B5EF4-FFF2-40B4-BE49-F238E27FC236}">
                    <a16:creationId xmlns:a16="http://schemas.microsoft.com/office/drawing/2014/main" id="{CF5A60F4-979C-404C-B3FA-42C9A31E35CB}"/>
                  </a:ext>
                </a:extLst>
              </p:cNvPr>
              <p:cNvSpPr/>
              <p:nvPr/>
            </p:nvSpPr>
            <p:spPr>
              <a:xfrm>
                <a:off x="4185919" y="4453636"/>
                <a:ext cx="1524000" cy="711200"/>
              </a:xfrm>
              <a:prstGeom prst="wedgeRoundRectCallou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dirty="0">
                  <a:cs typeface="Arial"/>
                </a:endParaRPr>
              </a:p>
            </p:txBody>
          </p:sp>
          <p:pic>
            <p:nvPicPr>
              <p:cNvPr id="35" name="Graphic 13" descr="Bar chart with solid fill">
                <a:extLst>
                  <a:ext uri="{FF2B5EF4-FFF2-40B4-BE49-F238E27FC236}">
                    <a16:creationId xmlns:a16="http://schemas.microsoft.com/office/drawing/2014/main" id="{5BCC89DA-B535-4491-8F14-6EB30F3A8E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600" y="4404360"/>
                <a:ext cx="731520" cy="762000"/>
              </a:xfrm>
              <a:prstGeom prst="rect">
                <a:avLst/>
              </a:prstGeom>
            </p:spPr>
          </p:pic>
          <p:pic>
            <p:nvPicPr>
              <p:cNvPr id="36" name="Graphic 14" descr="Pie chart with solid fill">
                <a:extLst>
                  <a:ext uri="{FF2B5EF4-FFF2-40B4-BE49-F238E27FC236}">
                    <a16:creationId xmlns:a16="http://schemas.microsoft.com/office/drawing/2014/main" id="{FA8295DD-BF63-49C1-BED2-D847D4793A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6635" y="4445635"/>
                <a:ext cx="660400" cy="650240"/>
              </a:xfrm>
              <a:prstGeom prst="rect">
                <a:avLst/>
              </a:prstGeom>
            </p:spPr>
          </p:pic>
          <p:sp>
            <p:nvSpPr>
              <p:cNvPr id="37" name="TextBox 36">
                <a:extLst>
                  <a:ext uri="{FF2B5EF4-FFF2-40B4-BE49-F238E27FC236}">
                    <a16:creationId xmlns:a16="http://schemas.microsoft.com/office/drawing/2014/main" id="{6CECBE13-6843-4F93-849D-2CFD1DB979DE}"/>
                  </a:ext>
                </a:extLst>
              </p:cNvPr>
              <p:cNvSpPr txBox="1"/>
              <p:nvPr/>
            </p:nvSpPr>
            <p:spPr>
              <a:xfrm>
                <a:off x="5060950" y="49796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10:36 pm</a:t>
                </a:r>
                <a:endParaRPr lang="en-GB" sz="900" dirty="0">
                  <a:cs typeface="Arial"/>
                </a:endParaRPr>
              </a:p>
            </p:txBody>
          </p:sp>
        </p:grpSp>
        <p:grpSp>
          <p:nvGrpSpPr>
            <p:cNvPr id="31" name="Group 30">
              <a:extLst>
                <a:ext uri="{FF2B5EF4-FFF2-40B4-BE49-F238E27FC236}">
                  <a16:creationId xmlns:a16="http://schemas.microsoft.com/office/drawing/2014/main" id="{AFCFF755-4C7A-4226-B005-29E9BA20C751}"/>
                </a:ext>
              </a:extLst>
            </p:cNvPr>
            <p:cNvGrpSpPr/>
            <p:nvPr/>
          </p:nvGrpSpPr>
          <p:grpSpPr>
            <a:xfrm>
              <a:off x="4074159" y="5266436"/>
              <a:ext cx="2470151" cy="797506"/>
              <a:chOff x="4165599" y="5327396"/>
              <a:chExt cx="2470151" cy="797506"/>
            </a:xfrm>
          </p:grpSpPr>
          <p:sp>
            <p:nvSpPr>
              <p:cNvPr id="32" name="Speech Bubble: Rectangle with Corners Rounded 31">
                <a:extLst>
                  <a:ext uri="{FF2B5EF4-FFF2-40B4-BE49-F238E27FC236}">
                    <a16:creationId xmlns:a16="http://schemas.microsoft.com/office/drawing/2014/main" id="{17FE20B4-349B-42FA-83F5-514821ADEDA5}"/>
                  </a:ext>
                </a:extLst>
              </p:cNvPr>
              <p:cNvSpPr/>
              <p:nvPr/>
            </p:nvSpPr>
            <p:spPr>
              <a:xfrm>
                <a:off x="4165599" y="5327396"/>
                <a:ext cx="2052320" cy="751840"/>
              </a:xfrm>
              <a:prstGeom prst="wedgeRoundRectCallou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ea typeface="+mn-lt"/>
                    <a:cs typeface="+mn-lt"/>
                  </a:rPr>
                  <a:t>Wish you a great day tomorrow, good night!</a:t>
                </a:r>
                <a:endParaRPr lang="en-US" sz="1400">
                  <a:cs typeface="Arial"/>
                </a:endParaRPr>
              </a:p>
            </p:txBody>
          </p:sp>
          <p:sp>
            <p:nvSpPr>
              <p:cNvPr id="33" name="TextBox 32">
                <a:extLst>
                  <a:ext uri="{FF2B5EF4-FFF2-40B4-BE49-F238E27FC236}">
                    <a16:creationId xmlns:a16="http://schemas.microsoft.com/office/drawing/2014/main" id="{786EF996-43B7-4E42-B1AC-FB9481BB1B43}"/>
                  </a:ext>
                </a:extLst>
              </p:cNvPr>
              <p:cNvSpPr txBox="1"/>
              <p:nvPr/>
            </p:nvSpPr>
            <p:spPr>
              <a:xfrm>
                <a:off x="5487670" y="58940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10:36 pm</a:t>
                </a:r>
                <a:endParaRPr lang="en-GB" sz="900" dirty="0">
                  <a:cs typeface="Arial"/>
                </a:endParaRPr>
              </a:p>
            </p:txBody>
          </p:sp>
        </p:grpSp>
      </p:grpSp>
    </p:spTree>
    <p:extLst>
      <p:ext uri="{BB962C8B-B14F-4D97-AF65-F5344CB8AC3E}">
        <p14:creationId xmlns:p14="http://schemas.microsoft.com/office/powerpoint/2010/main" val="2508599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3">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2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4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2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43" name="Group 47">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71886" y="0"/>
            <a:ext cx="3840434" cy="6858000"/>
            <a:chOff x="8351565" y="0"/>
            <a:chExt cx="3840434" cy="6858000"/>
          </a:xfrm>
        </p:grpSpPr>
        <p:sp>
          <p:nvSpPr>
            <p:cNvPr id="49" name="Oval 48">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0" name="Freeform: Shape 49">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51" name="Freeform: Shape 50">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52" name="Freeform: Shape 51">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53"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45"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6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4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2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a:extLst>
              <a:ext uri="{FF2B5EF4-FFF2-40B4-BE49-F238E27FC236}">
                <a16:creationId xmlns:a16="http://schemas.microsoft.com/office/drawing/2014/main" id="{678D18BA-9E26-45C8-A656-135314E8CED1}"/>
              </a:ext>
            </a:extLst>
          </p:cNvPr>
          <p:cNvPicPr>
            <a:picLocks noChangeAspect="1"/>
          </p:cNvPicPr>
          <p:nvPr/>
        </p:nvPicPr>
        <p:blipFill rotWithShape="1">
          <a:blip r:embed="rId3">
            <a:alphaModFix amt="60000"/>
          </a:blip>
          <a:srcRect l="25"/>
          <a:stretch/>
        </p:blipFill>
        <p:spPr>
          <a:xfrm>
            <a:off x="20340" y="10"/>
            <a:ext cx="12188921" cy="6857990"/>
          </a:xfrm>
          <a:prstGeom prst="rect">
            <a:avLst/>
          </a:prstGeom>
        </p:spPr>
      </p:pic>
      <p:sp>
        <p:nvSpPr>
          <p:cNvPr id="3" name="TextBox 2">
            <a:extLst>
              <a:ext uri="{FF2B5EF4-FFF2-40B4-BE49-F238E27FC236}">
                <a16:creationId xmlns:a16="http://schemas.microsoft.com/office/drawing/2014/main" id="{357C61D1-A33A-403B-A08D-FCCF851F952E}"/>
              </a:ext>
            </a:extLst>
          </p:cNvPr>
          <p:cNvSpPr txBox="1"/>
          <p:nvPr/>
        </p:nvSpPr>
        <p:spPr>
          <a:xfrm>
            <a:off x="268416" y="122349"/>
            <a:ext cx="2732467" cy="98933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a:solidFill>
                  <a:srgbClr val="FFFFFF"/>
                </a:solidFill>
                <a:latin typeface="+mj-lt"/>
                <a:ea typeface="+mj-ea"/>
                <a:cs typeface="+mj-cs"/>
              </a:rPr>
              <a:t>Modules:</a:t>
            </a:r>
          </a:p>
        </p:txBody>
      </p:sp>
      <p:grpSp>
        <p:nvGrpSpPr>
          <p:cNvPr id="54" name="Group 58">
            <a:extLst>
              <a:ext uri="{FF2B5EF4-FFF2-40B4-BE49-F238E27FC236}">
                <a16:creationId xmlns:a16="http://schemas.microsoft.com/office/drawing/2014/main" id="{D4433877-8295-4A0D-94F7-BFD8A633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21175" y="0"/>
            <a:ext cx="1891145" cy="5600700"/>
            <a:chOff x="10300855" y="0"/>
            <a:chExt cx="1891145" cy="5600700"/>
          </a:xfrm>
        </p:grpSpPr>
        <p:sp>
          <p:nvSpPr>
            <p:cNvPr id="60" name="Oval 59">
              <a:extLst>
                <a:ext uri="{FF2B5EF4-FFF2-40B4-BE49-F238E27FC236}">
                  <a16:creationId xmlns:a16="http://schemas.microsoft.com/office/drawing/2014/main" id="{51FD208E-0612-408E-9D15-241B45325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Graphic 9">
              <a:extLst>
                <a:ext uri="{FF2B5EF4-FFF2-40B4-BE49-F238E27FC236}">
                  <a16:creationId xmlns:a16="http://schemas.microsoft.com/office/drawing/2014/main" id="{0005FEAC-EF53-4E59-AFAA-B72D0F70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62" name="Freeform: Shape 61">
              <a:extLst>
                <a:ext uri="{FF2B5EF4-FFF2-40B4-BE49-F238E27FC236}">
                  <a16:creationId xmlns:a16="http://schemas.microsoft.com/office/drawing/2014/main" id="{20D9F4E7-B583-4E44-AE18-421B268FB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63" name="Freeform: Shape 62">
              <a:extLst>
                <a:ext uri="{FF2B5EF4-FFF2-40B4-BE49-F238E27FC236}">
                  <a16:creationId xmlns:a16="http://schemas.microsoft.com/office/drawing/2014/main" id="{3C41D6DC-5CB2-4929-AAA8-328E7AA84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64" name="Graphic 9">
              <a:extLst>
                <a:ext uri="{FF2B5EF4-FFF2-40B4-BE49-F238E27FC236}">
                  <a16:creationId xmlns:a16="http://schemas.microsoft.com/office/drawing/2014/main" id="{810D7DDE-644B-4D22-86B4-C3FEDF985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Graphic 9">
              <a:extLst>
                <a:ext uri="{FF2B5EF4-FFF2-40B4-BE49-F238E27FC236}">
                  <a16:creationId xmlns:a16="http://schemas.microsoft.com/office/drawing/2014/main" id="{5777DB78-76A6-4C7E-884B-AE5A8540D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 name="Rectangle: Rounded Corners 3">
            <a:extLst>
              <a:ext uri="{FF2B5EF4-FFF2-40B4-BE49-F238E27FC236}">
                <a16:creationId xmlns:a16="http://schemas.microsoft.com/office/drawing/2014/main" id="{3935C2C6-4E28-4B47-8281-86A77698CA7F}"/>
              </a:ext>
            </a:extLst>
          </p:cNvPr>
          <p:cNvSpPr/>
          <p:nvPr/>
        </p:nvSpPr>
        <p:spPr>
          <a:xfrm>
            <a:off x="3822826" y="155956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Receiving text from Chat Bot</a:t>
            </a:r>
          </a:p>
        </p:txBody>
      </p:sp>
      <p:sp>
        <p:nvSpPr>
          <p:cNvPr id="5" name="Rectangle: Rounded Corners 4">
            <a:extLst>
              <a:ext uri="{FF2B5EF4-FFF2-40B4-BE49-F238E27FC236}">
                <a16:creationId xmlns:a16="http://schemas.microsoft.com/office/drawing/2014/main" id="{A89676EB-F430-4DA3-93A1-B16A2E4FA559}"/>
              </a:ext>
            </a:extLst>
          </p:cNvPr>
          <p:cNvSpPr/>
          <p:nvPr/>
        </p:nvSpPr>
        <p:spPr>
          <a:xfrm>
            <a:off x="6187624" y="1557906"/>
            <a:ext cx="193631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Cleaning </a:t>
            </a:r>
            <a:r>
              <a:rPr lang="en-IN"/>
              <a:t>and pre-processing </a:t>
            </a:r>
            <a:r>
              <a:rPr lang="en-GB"/>
              <a:t>the text</a:t>
            </a:r>
          </a:p>
        </p:txBody>
      </p:sp>
      <p:sp>
        <p:nvSpPr>
          <p:cNvPr id="6" name="Rectangle: Rounded Corners 5">
            <a:extLst>
              <a:ext uri="{FF2B5EF4-FFF2-40B4-BE49-F238E27FC236}">
                <a16:creationId xmlns:a16="http://schemas.microsoft.com/office/drawing/2014/main" id="{4735C001-1276-4D10-9B1F-DE664A3559E3}"/>
              </a:ext>
            </a:extLst>
          </p:cNvPr>
          <p:cNvSpPr/>
          <p:nvPr/>
        </p:nvSpPr>
        <p:spPr>
          <a:xfrm>
            <a:off x="8819773" y="1557906"/>
            <a:ext cx="2444150"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Building Term Document Matrix</a:t>
            </a:r>
          </a:p>
        </p:txBody>
      </p:sp>
      <p:sp>
        <p:nvSpPr>
          <p:cNvPr id="7" name="Rectangle: Rounded Corners 6">
            <a:extLst>
              <a:ext uri="{FF2B5EF4-FFF2-40B4-BE49-F238E27FC236}">
                <a16:creationId xmlns:a16="http://schemas.microsoft.com/office/drawing/2014/main" id="{79B09E00-715E-43DC-B2AE-7EA0AFB1AA5D}"/>
              </a:ext>
            </a:extLst>
          </p:cNvPr>
          <p:cNvSpPr/>
          <p:nvPr/>
        </p:nvSpPr>
        <p:spPr>
          <a:xfrm>
            <a:off x="8991403" y="3224780"/>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8" name="Rectangle: Rounded Corners 7">
            <a:extLst>
              <a:ext uri="{FF2B5EF4-FFF2-40B4-BE49-F238E27FC236}">
                <a16:creationId xmlns:a16="http://schemas.microsoft.com/office/drawing/2014/main" id="{496FE50E-F43B-4C9A-A8DA-E7987531015A}"/>
              </a:ext>
            </a:extLst>
          </p:cNvPr>
          <p:cNvSpPr/>
          <p:nvPr/>
        </p:nvSpPr>
        <p:spPr>
          <a:xfrm>
            <a:off x="6219314" y="3223882"/>
            <a:ext cx="1926564"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Calculating Sentiment Scores</a:t>
            </a:r>
          </a:p>
        </p:txBody>
      </p:sp>
      <p:sp>
        <p:nvSpPr>
          <p:cNvPr id="9" name="Rectangle: Rounded Corners 8">
            <a:extLst>
              <a:ext uri="{FF2B5EF4-FFF2-40B4-BE49-F238E27FC236}">
                <a16:creationId xmlns:a16="http://schemas.microsoft.com/office/drawing/2014/main" id="{2AC9224F-C8B5-4BF5-9FA1-CAD6318AB2E9}"/>
              </a:ext>
            </a:extLst>
          </p:cNvPr>
          <p:cNvSpPr/>
          <p:nvPr/>
        </p:nvSpPr>
        <p:spPr>
          <a:xfrm>
            <a:off x="3869218" y="3238259"/>
            <a:ext cx="1595886" cy="891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Emotion Classification</a:t>
            </a:r>
          </a:p>
        </p:txBody>
      </p:sp>
      <p:sp>
        <p:nvSpPr>
          <p:cNvPr id="14" name="Rectangle: Rounded Corners 13">
            <a:extLst>
              <a:ext uri="{FF2B5EF4-FFF2-40B4-BE49-F238E27FC236}">
                <a16:creationId xmlns:a16="http://schemas.microsoft.com/office/drawing/2014/main" id="{94DB20AB-DF11-420B-9833-EE3FC9ACF7B2}"/>
              </a:ext>
            </a:extLst>
          </p:cNvPr>
          <p:cNvSpPr/>
          <p:nvPr/>
        </p:nvSpPr>
        <p:spPr>
          <a:xfrm>
            <a:off x="591101" y="1570007"/>
            <a:ext cx="2285999" cy="891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Automated greetings by chatbot</a:t>
            </a:r>
          </a:p>
        </p:txBody>
      </p:sp>
      <p:sp>
        <p:nvSpPr>
          <p:cNvPr id="15" name="Oval 14">
            <a:extLst>
              <a:ext uri="{FF2B5EF4-FFF2-40B4-BE49-F238E27FC236}">
                <a16:creationId xmlns:a16="http://schemas.microsoft.com/office/drawing/2014/main" id="{30C93457-A2F1-464B-A3E6-5DAA16CC5A6E}"/>
              </a:ext>
            </a:extLst>
          </p:cNvPr>
          <p:cNvSpPr/>
          <p:nvPr/>
        </p:nvSpPr>
        <p:spPr>
          <a:xfrm>
            <a:off x="6603636" y="4448059"/>
            <a:ext cx="1167113" cy="110923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Repeat</a:t>
            </a:r>
          </a:p>
        </p:txBody>
      </p:sp>
      <p:cxnSp>
        <p:nvCxnSpPr>
          <p:cNvPr id="22" name="Straight Arrow Connector 21">
            <a:extLst>
              <a:ext uri="{FF2B5EF4-FFF2-40B4-BE49-F238E27FC236}">
                <a16:creationId xmlns:a16="http://schemas.microsoft.com/office/drawing/2014/main" id="{3C9671C2-6B80-4405-ADC5-D786F88E54B4}"/>
              </a:ext>
            </a:extLst>
          </p:cNvPr>
          <p:cNvCxnSpPr>
            <a:cxnSpLocks/>
            <a:stCxn id="14" idx="3"/>
            <a:endCxn id="4" idx="1"/>
          </p:cNvCxnSpPr>
          <p:nvPr/>
        </p:nvCxnSpPr>
        <p:spPr>
          <a:xfrm>
            <a:off x="2877100" y="2015705"/>
            <a:ext cx="945726" cy="10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5F9A7D67-2234-48C7-88B3-3C799B697F69}"/>
              </a:ext>
            </a:extLst>
          </p:cNvPr>
          <p:cNvCxnSpPr>
            <a:cxnSpLocks/>
            <a:stCxn id="4" idx="3"/>
            <a:endCxn id="5" idx="1"/>
          </p:cNvCxnSpPr>
          <p:nvPr/>
        </p:nvCxnSpPr>
        <p:spPr>
          <a:xfrm flipV="1">
            <a:off x="5499226" y="2015106"/>
            <a:ext cx="688398" cy="16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CEF39208-46AA-4483-A596-F7D9B7A16A03}"/>
              </a:ext>
            </a:extLst>
          </p:cNvPr>
          <p:cNvCxnSpPr>
            <a:cxnSpLocks/>
            <a:stCxn id="5" idx="3"/>
            <a:endCxn id="6" idx="1"/>
          </p:cNvCxnSpPr>
          <p:nvPr/>
        </p:nvCxnSpPr>
        <p:spPr>
          <a:xfrm>
            <a:off x="8123938" y="2015106"/>
            <a:ext cx="695835" cy="28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1" name="Straight Arrow Connector 30">
            <a:extLst>
              <a:ext uri="{FF2B5EF4-FFF2-40B4-BE49-F238E27FC236}">
                <a16:creationId xmlns:a16="http://schemas.microsoft.com/office/drawing/2014/main" id="{BE4864EF-867F-4F3C-B549-87FA7ED728F9}"/>
              </a:ext>
            </a:extLst>
          </p:cNvPr>
          <p:cNvCxnSpPr>
            <a:cxnSpLocks/>
            <a:stCxn id="6" idx="2"/>
            <a:endCxn id="7" idx="0"/>
          </p:cNvCxnSpPr>
          <p:nvPr/>
        </p:nvCxnSpPr>
        <p:spPr>
          <a:xfrm flipH="1">
            <a:off x="10040950" y="2478056"/>
            <a:ext cx="898" cy="7467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a:extLst>
              <a:ext uri="{FF2B5EF4-FFF2-40B4-BE49-F238E27FC236}">
                <a16:creationId xmlns:a16="http://schemas.microsoft.com/office/drawing/2014/main" id="{F430C8BF-C7C7-405E-9357-72C87550EDD2}"/>
              </a:ext>
            </a:extLst>
          </p:cNvPr>
          <p:cNvCxnSpPr>
            <a:cxnSpLocks/>
            <a:stCxn id="7" idx="1"/>
            <a:endCxn id="8" idx="3"/>
          </p:cNvCxnSpPr>
          <p:nvPr/>
        </p:nvCxnSpPr>
        <p:spPr>
          <a:xfrm flipH="1" flipV="1">
            <a:off x="8145878" y="3683957"/>
            <a:ext cx="845525" cy="8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7" name="Straight Arrow Connector 36">
            <a:extLst>
              <a:ext uri="{FF2B5EF4-FFF2-40B4-BE49-F238E27FC236}">
                <a16:creationId xmlns:a16="http://schemas.microsoft.com/office/drawing/2014/main" id="{D9D7D69D-4D7A-4E4E-BBA4-87F3373A6351}"/>
              </a:ext>
            </a:extLst>
          </p:cNvPr>
          <p:cNvCxnSpPr>
            <a:cxnSpLocks/>
            <a:stCxn id="8" idx="1"/>
            <a:endCxn id="9" idx="3"/>
          </p:cNvCxnSpPr>
          <p:nvPr/>
        </p:nvCxnSpPr>
        <p:spPr>
          <a:xfrm flipH="1">
            <a:off x="5465104" y="3683957"/>
            <a:ext cx="75421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a:extLst>
              <a:ext uri="{FF2B5EF4-FFF2-40B4-BE49-F238E27FC236}">
                <a16:creationId xmlns:a16="http://schemas.microsoft.com/office/drawing/2014/main" id="{E3EFB6DE-C2FF-4833-B33B-04BAB0C79FC7}"/>
              </a:ext>
            </a:extLst>
          </p:cNvPr>
          <p:cNvCxnSpPr>
            <a:cxnSpLocks/>
            <a:stCxn id="9" idx="1"/>
            <a:endCxn id="24" idx="3"/>
          </p:cNvCxnSpPr>
          <p:nvPr/>
        </p:nvCxnSpPr>
        <p:spPr>
          <a:xfrm flipH="1">
            <a:off x="2783644" y="3683957"/>
            <a:ext cx="108557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4" name="Straight Arrow Connector 73">
            <a:extLst>
              <a:ext uri="{FF2B5EF4-FFF2-40B4-BE49-F238E27FC236}">
                <a16:creationId xmlns:a16="http://schemas.microsoft.com/office/drawing/2014/main" id="{1C3C0BA1-F7EC-43AA-B9A6-CF61C045A034}"/>
              </a:ext>
            </a:extLst>
          </p:cNvPr>
          <p:cNvCxnSpPr>
            <a:cxnSpLocks/>
            <a:stCxn id="24" idx="2"/>
            <a:endCxn id="35" idx="0"/>
          </p:cNvCxnSpPr>
          <p:nvPr/>
        </p:nvCxnSpPr>
        <p:spPr>
          <a:xfrm flipH="1">
            <a:off x="1734097" y="4144032"/>
            <a:ext cx="1" cy="4600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0C58BCE4-C0F1-4E15-BB09-FEE17087A145}"/>
              </a:ext>
            </a:extLst>
          </p:cNvPr>
          <p:cNvSpPr txBox="1"/>
          <p:nvPr/>
        </p:nvSpPr>
        <p:spPr>
          <a:xfrm>
            <a:off x="1046985" y="1129651"/>
            <a:ext cx="1374227" cy="369332"/>
          </a:xfrm>
          <a:prstGeom prst="rect">
            <a:avLst/>
          </a:prstGeom>
          <a:noFill/>
        </p:spPr>
        <p:txBody>
          <a:bodyPr wrap="square" rtlCol="0">
            <a:spAutoFit/>
          </a:bodyPr>
          <a:lstStyle/>
          <a:p>
            <a:pPr algn="l"/>
            <a:r>
              <a:rPr lang="en-IN" err="1">
                <a:solidFill>
                  <a:schemeClr val="accent2">
                    <a:lumMod val="60000"/>
                    <a:lumOff val="40000"/>
                  </a:schemeClr>
                </a:solidFill>
              </a:rPr>
              <a:t>telegram.bot</a:t>
            </a:r>
            <a:endParaRPr lang="en-US">
              <a:solidFill>
                <a:schemeClr val="accent2">
                  <a:lumMod val="60000"/>
                  <a:lumOff val="40000"/>
                </a:schemeClr>
              </a:solidFill>
            </a:endParaRPr>
          </a:p>
        </p:txBody>
      </p:sp>
      <p:sp>
        <p:nvSpPr>
          <p:cNvPr id="11" name="TextBox 10">
            <a:extLst>
              <a:ext uri="{FF2B5EF4-FFF2-40B4-BE49-F238E27FC236}">
                <a16:creationId xmlns:a16="http://schemas.microsoft.com/office/drawing/2014/main" id="{EE18F254-7D1F-465E-8314-3F6F3B2C0F86}"/>
              </a:ext>
            </a:extLst>
          </p:cNvPr>
          <p:cNvSpPr txBox="1"/>
          <p:nvPr/>
        </p:nvSpPr>
        <p:spPr>
          <a:xfrm>
            <a:off x="6430082" y="2854550"/>
            <a:ext cx="1828800" cy="369332"/>
          </a:xfrm>
          <a:prstGeom prst="rect">
            <a:avLst/>
          </a:prstGeom>
          <a:noFill/>
        </p:spPr>
        <p:txBody>
          <a:bodyPr wrap="square" rtlCol="0">
            <a:spAutoFit/>
          </a:bodyPr>
          <a:lstStyle/>
          <a:p>
            <a:pPr algn="l"/>
            <a:r>
              <a:rPr lang="en-IN" err="1">
                <a:solidFill>
                  <a:schemeClr val="accent2">
                    <a:lumMod val="60000"/>
                    <a:lumOff val="40000"/>
                  </a:schemeClr>
                </a:solidFill>
              </a:rPr>
              <a:t>syuzhet</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20" name="TextBox 19">
            <a:extLst>
              <a:ext uri="{FF2B5EF4-FFF2-40B4-BE49-F238E27FC236}">
                <a16:creationId xmlns:a16="http://schemas.microsoft.com/office/drawing/2014/main" id="{C58DE7B2-1F56-4F26-ACC2-F4CDFF70573A}"/>
              </a:ext>
            </a:extLst>
          </p:cNvPr>
          <p:cNvSpPr txBox="1"/>
          <p:nvPr/>
        </p:nvSpPr>
        <p:spPr>
          <a:xfrm>
            <a:off x="6312849" y="923676"/>
            <a:ext cx="1739493" cy="646331"/>
          </a:xfrm>
          <a:prstGeom prst="rect">
            <a:avLst/>
          </a:prstGeom>
          <a:noFill/>
        </p:spPr>
        <p:txBody>
          <a:bodyPr wrap="square" rtlCol="0">
            <a:spAutoFit/>
          </a:bodyPr>
          <a:lstStyle/>
          <a:p>
            <a:pPr algn="ctr"/>
            <a:r>
              <a:rPr lang="en-IN">
                <a:solidFill>
                  <a:schemeClr val="accent2">
                    <a:lumMod val="60000"/>
                    <a:lumOff val="40000"/>
                  </a:schemeClr>
                </a:solidFill>
              </a:rPr>
              <a:t>tm library</a:t>
            </a:r>
            <a:br>
              <a:rPr lang="en-IN">
                <a:solidFill>
                  <a:schemeClr val="accent2">
                    <a:lumMod val="60000"/>
                    <a:lumOff val="40000"/>
                  </a:schemeClr>
                </a:solidFill>
              </a:rPr>
            </a:br>
            <a:r>
              <a:rPr lang="en-IN">
                <a:solidFill>
                  <a:schemeClr val="accent2">
                    <a:lumMod val="60000"/>
                    <a:lumOff val="40000"/>
                  </a:schemeClr>
                </a:solidFill>
              </a:rPr>
              <a:t>snowball library</a:t>
            </a:r>
            <a:endParaRPr lang="en-US">
              <a:solidFill>
                <a:schemeClr val="accent2">
                  <a:lumMod val="60000"/>
                  <a:lumOff val="40000"/>
                </a:schemeClr>
              </a:solidFill>
            </a:endParaRPr>
          </a:p>
        </p:txBody>
      </p:sp>
      <p:sp>
        <p:nvSpPr>
          <p:cNvPr id="21" name="TextBox 20">
            <a:extLst>
              <a:ext uri="{FF2B5EF4-FFF2-40B4-BE49-F238E27FC236}">
                <a16:creationId xmlns:a16="http://schemas.microsoft.com/office/drawing/2014/main" id="{87B66D0F-EDF1-4F22-A3BF-D5FF84F8AEFA}"/>
              </a:ext>
            </a:extLst>
          </p:cNvPr>
          <p:cNvSpPr txBox="1"/>
          <p:nvPr/>
        </p:nvSpPr>
        <p:spPr>
          <a:xfrm>
            <a:off x="10062457" y="2866649"/>
            <a:ext cx="1870027" cy="369332"/>
          </a:xfrm>
          <a:prstGeom prst="rect">
            <a:avLst/>
          </a:prstGeom>
          <a:noFill/>
        </p:spPr>
        <p:txBody>
          <a:bodyPr wrap="square" rtlCol="0">
            <a:spAutoFit/>
          </a:bodyPr>
          <a:lstStyle/>
          <a:p>
            <a:pPr algn="l"/>
            <a:r>
              <a:rPr lang="en-IN" err="1">
                <a:solidFill>
                  <a:schemeClr val="accent2">
                    <a:lumMod val="60000"/>
                    <a:lumOff val="40000"/>
                  </a:schemeClr>
                </a:solidFill>
              </a:rPr>
              <a:t>wordcloud</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23" name="TextBox 22">
            <a:extLst>
              <a:ext uri="{FF2B5EF4-FFF2-40B4-BE49-F238E27FC236}">
                <a16:creationId xmlns:a16="http://schemas.microsoft.com/office/drawing/2014/main" id="{B0371216-81A5-465D-92DB-B9495A4D53F3}"/>
              </a:ext>
            </a:extLst>
          </p:cNvPr>
          <p:cNvSpPr txBox="1"/>
          <p:nvPr/>
        </p:nvSpPr>
        <p:spPr>
          <a:xfrm>
            <a:off x="3973912" y="2837664"/>
            <a:ext cx="1374227" cy="369332"/>
          </a:xfrm>
          <a:prstGeom prst="rect">
            <a:avLst/>
          </a:prstGeom>
          <a:noFill/>
        </p:spPr>
        <p:txBody>
          <a:bodyPr wrap="square" rtlCol="0">
            <a:spAutoFit/>
          </a:bodyPr>
          <a:lstStyle/>
          <a:p>
            <a:pPr algn="ctr"/>
            <a:r>
              <a:rPr lang="en-IN" err="1">
                <a:solidFill>
                  <a:schemeClr val="accent2">
                    <a:lumMod val="60000"/>
                    <a:lumOff val="40000"/>
                  </a:schemeClr>
                </a:solidFill>
              </a:rPr>
              <a:t>nrc</a:t>
            </a:r>
            <a:r>
              <a:rPr lang="en-IN">
                <a:solidFill>
                  <a:schemeClr val="accent2">
                    <a:lumMod val="60000"/>
                    <a:lumOff val="40000"/>
                  </a:schemeClr>
                </a:solidFill>
              </a:rPr>
              <a:t> lexicon</a:t>
            </a:r>
            <a:endParaRPr lang="en-US">
              <a:solidFill>
                <a:schemeClr val="accent2">
                  <a:lumMod val="60000"/>
                  <a:lumOff val="40000"/>
                </a:schemeClr>
              </a:solidFill>
            </a:endParaRPr>
          </a:p>
        </p:txBody>
      </p:sp>
      <p:sp>
        <p:nvSpPr>
          <p:cNvPr id="24" name="Rectangle: Rounded Corners 23">
            <a:extLst>
              <a:ext uri="{FF2B5EF4-FFF2-40B4-BE49-F238E27FC236}">
                <a16:creationId xmlns:a16="http://schemas.microsoft.com/office/drawing/2014/main" id="{A995C298-57B1-40F8-B1EE-DABFEE7E9534}"/>
              </a:ext>
            </a:extLst>
          </p:cNvPr>
          <p:cNvSpPr/>
          <p:nvPr/>
        </p:nvSpPr>
        <p:spPr>
          <a:xfrm>
            <a:off x="684551" y="3223882"/>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30" name="TextBox 29">
            <a:extLst>
              <a:ext uri="{FF2B5EF4-FFF2-40B4-BE49-F238E27FC236}">
                <a16:creationId xmlns:a16="http://schemas.microsoft.com/office/drawing/2014/main" id="{571E78C1-A90B-462A-A370-C0F4EE6C3E4C}"/>
              </a:ext>
            </a:extLst>
          </p:cNvPr>
          <p:cNvSpPr txBox="1"/>
          <p:nvPr/>
        </p:nvSpPr>
        <p:spPr>
          <a:xfrm>
            <a:off x="657839" y="2608058"/>
            <a:ext cx="2343044" cy="646331"/>
          </a:xfrm>
          <a:prstGeom prst="rect">
            <a:avLst/>
          </a:prstGeom>
          <a:noFill/>
        </p:spPr>
        <p:txBody>
          <a:bodyPr wrap="square" rtlCol="0">
            <a:spAutoFit/>
          </a:bodyPr>
          <a:lstStyle/>
          <a:p>
            <a:pPr algn="ctr"/>
            <a:r>
              <a:rPr lang="en-IN" err="1">
                <a:solidFill>
                  <a:schemeClr val="accent2">
                    <a:lumMod val="60000"/>
                    <a:lumOff val="40000"/>
                  </a:schemeClr>
                </a:solidFill>
              </a:rPr>
              <a:t>Rcolorbrewer</a:t>
            </a:r>
            <a:r>
              <a:rPr lang="en-IN">
                <a:solidFill>
                  <a:schemeClr val="accent2">
                    <a:lumMod val="60000"/>
                    <a:lumOff val="40000"/>
                  </a:schemeClr>
                </a:solidFill>
              </a:rPr>
              <a:t> library</a:t>
            </a:r>
            <a:br>
              <a:rPr lang="en-IN">
                <a:solidFill>
                  <a:schemeClr val="accent2">
                    <a:lumMod val="60000"/>
                    <a:lumOff val="40000"/>
                  </a:schemeClr>
                </a:solidFill>
              </a:rPr>
            </a:br>
            <a:r>
              <a:rPr lang="en-IN">
                <a:solidFill>
                  <a:schemeClr val="accent2">
                    <a:lumMod val="60000"/>
                    <a:lumOff val="40000"/>
                  </a:schemeClr>
                </a:solidFill>
              </a:rPr>
              <a:t>ggplot library</a:t>
            </a:r>
            <a:endParaRPr lang="en-US">
              <a:solidFill>
                <a:schemeClr val="accent2">
                  <a:lumMod val="60000"/>
                  <a:lumOff val="40000"/>
                </a:schemeClr>
              </a:solidFill>
            </a:endParaRPr>
          </a:p>
        </p:txBody>
      </p:sp>
      <p:sp>
        <p:nvSpPr>
          <p:cNvPr id="35" name="Rectangle: Rounded Corners 34">
            <a:extLst>
              <a:ext uri="{FF2B5EF4-FFF2-40B4-BE49-F238E27FC236}">
                <a16:creationId xmlns:a16="http://schemas.microsoft.com/office/drawing/2014/main" id="{0B0F8069-83F9-4BFB-9F44-1B4F01DC8CE3}"/>
              </a:ext>
            </a:extLst>
          </p:cNvPr>
          <p:cNvSpPr/>
          <p:nvPr/>
        </p:nvSpPr>
        <p:spPr>
          <a:xfrm>
            <a:off x="575931" y="4604107"/>
            <a:ext cx="2316332" cy="797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Send the results back through chatbot</a:t>
            </a:r>
          </a:p>
        </p:txBody>
      </p:sp>
      <p:sp>
        <p:nvSpPr>
          <p:cNvPr id="12" name="Rectangle: Rounded Corners 11">
            <a:extLst>
              <a:ext uri="{FF2B5EF4-FFF2-40B4-BE49-F238E27FC236}">
                <a16:creationId xmlns:a16="http://schemas.microsoft.com/office/drawing/2014/main" id="{E059EC59-D28E-4E4F-B85D-3762667D9EB1}"/>
              </a:ext>
            </a:extLst>
          </p:cNvPr>
          <p:cNvSpPr/>
          <p:nvPr/>
        </p:nvSpPr>
        <p:spPr>
          <a:xfrm>
            <a:off x="3971786" y="4599606"/>
            <a:ext cx="2084716"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 the Results for monthly report</a:t>
            </a:r>
          </a:p>
        </p:txBody>
      </p:sp>
      <p:cxnSp>
        <p:nvCxnSpPr>
          <p:cNvPr id="56" name="Straight Arrow Connector 55">
            <a:extLst>
              <a:ext uri="{FF2B5EF4-FFF2-40B4-BE49-F238E27FC236}">
                <a16:creationId xmlns:a16="http://schemas.microsoft.com/office/drawing/2014/main" id="{11355607-C6EF-4BFB-B347-0B3308A4FCE4}"/>
              </a:ext>
            </a:extLst>
          </p:cNvPr>
          <p:cNvCxnSpPr>
            <a:cxnSpLocks/>
          </p:cNvCxnSpPr>
          <p:nvPr/>
        </p:nvCxnSpPr>
        <p:spPr>
          <a:xfrm flipV="1">
            <a:off x="2883698" y="4994596"/>
            <a:ext cx="1129306" cy="101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7" name="Straight Arrow Connector 56">
            <a:extLst>
              <a:ext uri="{FF2B5EF4-FFF2-40B4-BE49-F238E27FC236}">
                <a16:creationId xmlns:a16="http://schemas.microsoft.com/office/drawing/2014/main" id="{75B0D66B-2749-4A6F-927A-63F1FB5219BC}"/>
              </a:ext>
            </a:extLst>
          </p:cNvPr>
          <p:cNvCxnSpPr>
            <a:cxnSpLocks/>
          </p:cNvCxnSpPr>
          <p:nvPr/>
        </p:nvCxnSpPr>
        <p:spPr>
          <a:xfrm flipV="1">
            <a:off x="6053618" y="5045396"/>
            <a:ext cx="550186"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84489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40" name="Color Fill">
            <a:extLst>
              <a:ext uri="{FF2B5EF4-FFF2-40B4-BE49-F238E27FC236}">
                <a16:creationId xmlns:a16="http://schemas.microsoft.com/office/drawing/2014/main" id="{774C59F6-927E-4017-B42A-7B08AAE14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42" name="Texture">
            <a:extLst>
              <a:ext uri="{FF2B5EF4-FFF2-40B4-BE49-F238E27FC236}">
                <a16:creationId xmlns:a16="http://schemas.microsoft.com/office/drawing/2014/main" id="{064CAD89-5878-4459-A99B-CF8550B25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594EDEB5-1997-4C80-B4FB-8BE063E14D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50" y="4648119"/>
            <a:ext cx="12196564" cy="2214853"/>
            <a:chOff x="-7750" y="4648119"/>
            <a:chExt cx="12196564" cy="2214853"/>
          </a:xfrm>
        </p:grpSpPr>
        <p:sp>
          <p:nvSpPr>
            <p:cNvPr id="45" name="Graphic 9">
              <a:extLst>
                <a:ext uri="{FF2B5EF4-FFF2-40B4-BE49-F238E27FC236}">
                  <a16:creationId xmlns:a16="http://schemas.microsoft.com/office/drawing/2014/main" id="{3D9CE55D-D24E-4FB6-8A08-A2E92BA9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750" y="5288896"/>
              <a:ext cx="1574076" cy="157407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schemeClr>
            </a:solidFill>
            <a:ln w="9331" cap="flat">
              <a:noFill/>
              <a:prstDash val="solid"/>
              <a:miter/>
            </a:ln>
          </p:spPr>
          <p:txBody>
            <a:bodyPr rtlCol="0" anchor="ctr"/>
            <a:lstStyle/>
            <a:p>
              <a:endParaRPr lang="en-US"/>
            </a:p>
          </p:txBody>
        </p:sp>
        <p:sp>
          <p:nvSpPr>
            <p:cNvPr id="46" name="Oval 45">
              <a:extLst>
                <a:ext uri="{FF2B5EF4-FFF2-40B4-BE49-F238E27FC236}">
                  <a16:creationId xmlns:a16="http://schemas.microsoft.com/office/drawing/2014/main" id="{8F4EEE36-46C2-4F59-8DEE-CF8EFB4F1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5540" y="4914495"/>
              <a:ext cx="146424" cy="1464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raphic 9">
              <a:extLst>
                <a:ext uri="{FF2B5EF4-FFF2-40B4-BE49-F238E27FC236}">
                  <a16:creationId xmlns:a16="http://schemas.microsoft.com/office/drawing/2014/main" id="{21D55103-D0B5-4D7E-9C95-B9C642C639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52362" y="4807292"/>
              <a:ext cx="1574076" cy="157407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1">
                  <a:lumMod val="50000"/>
                </a:schemeClr>
              </a:fgClr>
              <a:bgClr>
                <a:schemeClr val="accent1">
                  <a:lumMod val="75000"/>
                </a:schemeClr>
              </a:bgClr>
            </a:pattFill>
            <a:ln w="9525" cap="flat">
              <a:noFill/>
              <a:prstDash val="solid"/>
              <a:miter/>
            </a:ln>
          </p:spPr>
          <p:txBody>
            <a:bodyPr rtlCol="0" anchor="ctr"/>
            <a:lstStyle/>
            <a:p>
              <a:endParaRPr lang="en-US"/>
            </a:p>
          </p:txBody>
        </p:sp>
        <p:sp>
          <p:nvSpPr>
            <p:cNvPr id="48" name="Graphic 9">
              <a:extLst>
                <a:ext uri="{FF2B5EF4-FFF2-40B4-BE49-F238E27FC236}">
                  <a16:creationId xmlns:a16="http://schemas.microsoft.com/office/drawing/2014/main" id="{1A43BB1F-9FA1-4CB3-9845-2EAE7AAF53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10343" y="4648119"/>
              <a:ext cx="2208912" cy="22089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49" name="Graphic 9">
              <a:extLst>
                <a:ext uri="{FF2B5EF4-FFF2-40B4-BE49-F238E27FC236}">
                  <a16:creationId xmlns:a16="http://schemas.microsoft.com/office/drawing/2014/main" id="{C6F84F98-94B5-48AC-B327-0C37C1BC7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146496" y="4804469"/>
              <a:ext cx="1941285" cy="194128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623E1EB-630B-4610-8AE8-C7B2EF25E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2268" y="6414763"/>
              <a:ext cx="1492406" cy="445044"/>
            </a:xfrm>
            <a:custGeom>
              <a:avLst/>
              <a:gdLst>
                <a:gd name="connsiteX0" fmla="*/ 1024272 w 2163589"/>
                <a:gd name="connsiteY0" fmla="*/ 0 h 645194"/>
                <a:gd name="connsiteX1" fmla="*/ 2163589 w 2163589"/>
                <a:gd name="connsiteY1" fmla="*/ 0 h 645194"/>
                <a:gd name="connsiteX2" fmla="*/ 2163589 w 2163589"/>
                <a:gd name="connsiteY2" fmla="*/ 645194 h 645194"/>
                <a:gd name="connsiteX3" fmla="*/ 0 w 2163589"/>
                <a:gd name="connsiteY3" fmla="*/ 645194 h 645194"/>
                <a:gd name="connsiteX4" fmla="*/ 76751 w 2163589"/>
                <a:gd name="connsiteY4" fmla="*/ 503789 h 645194"/>
                <a:gd name="connsiteX5" fmla="*/ 1024272 w 2163589"/>
                <a:gd name="connsiteY5" fmla="*/ 0 h 64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3589" h="645194">
                  <a:moveTo>
                    <a:pt x="1024272" y="0"/>
                  </a:moveTo>
                  <a:lnTo>
                    <a:pt x="2163589" y="0"/>
                  </a:lnTo>
                  <a:lnTo>
                    <a:pt x="2163589" y="645194"/>
                  </a:lnTo>
                  <a:lnTo>
                    <a:pt x="0" y="645194"/>
                  </a:lnTo>
                  <a:lnTo>
                    <a:pt x="76751" y="503789"/>
                  </a:lnTo>
                  <a:cubicBezTo>
                    <a:pt x="282096" y="199838"/>
                    <a:pt x="629843" y="0"/>
                    <a:pt x="1024272" y="0"/>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07F543E-C32D-465A-9489-9F2A104E3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19255" y="5528841"/>
              <a:ext cx="969559" cy="1330964"/>
            </a:xfrm>
            <a:custGeom>
              <a:avLst/>
              <a:gdLst>
                <a:gd name="connsiteX0" fmla="*/ 636044 w 1068022"/>
                <a:gd name="connsiteY0" fmla="*/ 0 h 1392461"/>
                <a:gd name="connsiteX1" fmla="*/ 954067 w 1068022"/>
                <a:gd name="connsiteY1" fmla="*/ 283924 h 1392461"/>
                <a:gd name="connsiteX2" fmla="*/ 1068022 w 1068022"/>
                <a:gd name="connsiteY2" fmla="*/ 423925 h 1392461"/>
                <a:gd name="connsiteX3" fmla="*/ 1068022 w 1068022"/>
                <a:gd name="connsiteY3" fmla="*/ 1392461 h 1392461"/>
                <a:gd name="connsiteX4" fmla="*/ 127703 w 1068022"/>
                <a:gd name="connsiteY4" fmla="*/ 1392461 h 1392461"/>
                <a:gd name="connsiteX5" fmla="*/ 99382 w 1068022"/>
                <a:gd name="connsiteY5" fmla="*/ 1346683 h 1392461"/>
                <a:gd name="connsiteX6" fmla="*/ 0 w 1068022"/>
                <a:gd name="connsiteY6" fmla="*/ 969366 h 1392461"/>
                <a:gd name="connsiteX7" fmla="*/ 636044 w 1068022"/>
                <a:gd name="connsiteY7" fmla="*/ 0 h 139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8022" h="1392461">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chemeClr val="accent1">
                <a:lumMod val="75000"/>
              </a:schemeClr>
            </a:solidFill>
            <a:ln w="9525" cap="flat">
              <a:noFill/>
              <a:prstDash val="solid"/>
              <a:miter/>
            </a:ln>
          </p:spPr>
          <p:txBody>
            <a:bodyPr rtlCol="0" anchor="ctr"/>
            <a:lstStyle/>
            <a:p>
              <a:endParaRPr lang="en-US"/>
            </a:p>
          </p:txBody>
        </p:sp>
      </p:grpSp>
      <p:pic>
        <p:nvPicPr>
          <p:cNvPr id="2" name="Picture 5" descr="Icon&#10;&#10;Description automatically generated">
            <a:extLst>
              <a:ext uri="{FF2B5EF4-FFF2-40B4-BE49-F238E27FC236}">
                <a16:creationId xmlns:a16="http://schemas.microsoft.com/office/drawing/2014/main" id="{35F2DC06-CB35-4F05-B55D-93A074C775A9}"/>
              </a:ext>
            </a:extLst>
          </p:cNvPr>
          <p:cNvPicPr>
            <a:picLocks noChangeAspect="1"/>
          </p:cNvPicPr>
          <p:nvPr/>
        </p:nvPicPr>
        <p:blipFill>
          <a:blip r:embed="rId3"/>
          <a:stretch>
            <a:fillRect/>
          </a:stretch>
        </p:blipFill>
        <p:spPr>
          <a:xfrm>
            <a:off x="1195146" y="1711184"/>
            <a:ext cx="3474213" cy="34549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Picture 4" descr="Logo, company name&#10;&#10;Description automatically generated">
            <a:extLst>
              <a:ext uri="{FF2B5EF4-FFF2-40B4-BE49-F238E27FC236}">
                <a16:creationId xmlns:a16="http://schemas.microsoft.com/office/drawing/2014/main" id="{DC3507FA-3813-46AA-84B4-E0472976FE55}"/>
              </a:ext>
            </a:extLst>
          </p:cNvPr>
          <p:cNvPicPr>
            <a:picLocks noChangeAspect="1"/>
          </p:cNvPicPr>
          <p:nvPr/>
        </p:nvPicPr>
        <p:blipFill>
          <a:blip r:embed="rId4"/>
          <a:stretch>
            <a:fillRect/>
          </a:stretch>
        </p:blipFill>
        <p:spPr>
          <a:xfrm>
            <a:off x="6557058" y="1705819"/>
            <a:ext cx="4604794" cy="345600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D9D1CC95-3792-40F2-8CA2-6197740CC4E4}"/>
              </a:ext>
            </a:extLst>
          </p:cNvPr>
          <p:cNvSpPr txBox="1"/>
          <p:nvPr/>
        </p:nvSpPr>
        <p:spPr>
          <a:xfrm>
            <a:off x="1088020" y="1039791"/>
            <a:ext cx="392960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dirty="0"/>
              <a:t>Programming Language</a:t>
            </a:r>
          </a:p>
        </p:txBody>
      </p:sp>
      <p:sp>
        <p:nvSpPr>
          <p:cNvPr id="19" name="TextBox 18">
            <a:extLst>
              <a:ext uri="{FF2B5EF4-FFF2-40B4-BE49-F238E27FC236}">
                <a16:creationId xmlns:a16="http://schemas.microsoft.com/office/drawing/2014/main" id="{816CEDF3-A98A-4467-BEE2-46312E6E0F36}"/>
              </a:ext>
            </a:extLst>
          </p:cNvPr>
          <p:cNvSpPr txBox="1"/>
          <p:nvPr/>
        </p:nvSpPr>
        <p:spPr>
          <a:xfrm>
            <a:off x="7309412" y="1039790"/>
            <a:ext cx="310008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dirty="0"/>
              <a:t>Chat Bot Platform</a:t>
            </a:r>
          </a:p>
        </p:txBody>
      </p:sp>
    </p:spTree>
    <p:extLst>
      <p:ext uri="{BB962C8B-B14F-4D97-AF65-F5344CB8AC3E}">
        <p14:creationId xmlns:p14="http://schemas.microsoft.com/office/powerpoint/2010/main" val="499340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2"/>
        <p:cNvGrpSpPr/>
        <p:nvPr/>
      </p:nvGrpSpPr>
      <p:grpSpPr>
        <a:xfrm>
          <a:off x="0" y="0"/>
          <a:ext cx="0" cy="0"/>
          <a:chOff x="0" y="0"/>
          <a:chExt cx="0" cy="0"/>
        </a:xfrm>
      </p:grpSpPr>
      <p:sp>
        <p:nvSpPr>
          <p:cNvPr id="313" name="Google Shape;313;p20"/>
          <p:cNvSpPr/>
          <p:nvPr/>
        </p:nvSpPr>
        <p:spPr>
          <a:xfrm>
            <a:off x="3850" y="-62825"/>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14" name="Google Shape;314;p20"/>
          <p:cNvSpPr/>
          <p:nvPr/>
        </p:nvSpPr>
        <p:spPr>
          <a:xfrm>
            <a:off x="5374" y="-62825"/>
            <a:ext cx="12189000"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315" name="Google Shape;315;p20"/>
          <p:cNvSpPr/>
          <p:nvPr/>
        </p:nvSpPr>
        <p:spPr>
          <a:xfrm>
            <a:off x="5373" y="-183375"/>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316" name="Google Shape;316;p20"/>
          <p:cNvGrpSpPr/>
          <p:nvPr/>
        </p:nvGrpSpPr>
        <p:grpSpPr>
          <a:xfrm>
            <a:off x="-3900" y="4585294"/>
            <a:ext cx="12196564" cy="2214853"/>
            <a:chOff x="-7750" y="4648119"/>
            <a:chExt cx="12196564" cy="2214853"/>
          </a:xfrm>
        </p:grpSpPr>
        <p:sp>
          <p:nvSpPr>
            <p:cNvPr id="317" name="Google Shape;317;p20"/>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18" name="Google Shape;318;p20"/>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19" name="Google Shape;319;p20"/>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20" name="Google Shape;320;p20"/>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21" name="Google Shape;321;p20"/>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22" name="Google Shape;322;p20"/>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23" name="Google Shape;323;p20"/>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324" name="Google Shape;324;p20"/>
          <p:cNvSpPr txBox="1"/>
          <p:nvPr/>
        </p:nvSpPr>
        <p:spPr>
          <a:xfrm>
            <a:off x="629791" y="2659085"/>
            <a:ext cx="3949200" cy="843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US" sz="4400">
                <a:solidFill>
                  <a:srgbClr val="FFFFFF"/>
                </a:solidFill>
                <a:latin typeface="Gill Sans"/>
                <a:ea typeface="Gill Sans"/>
                <a:cs typeface="Gill Sans"/>
                <a:sym typeface="Gill Sans"/>
              </a:rPr>
              <a:t>Future Works:</a:t>
            </a:r>
            <a:endParaRPr sz="4400">
              <a:solidFill>
                <a:schemeClr val="lt1"/>
              </a:solidFill>
              <a:latin typeface="Gill Sans"/>
              <a:ea typeface="Gill Sans"/>
              <a:cs typeface="Gill Sans"/>
              <a:sym typeface="Gill Sans"/>
            </a:endParaRPr>
          </a:p>
        </p:txBody>
      </p:sp>
      <p:sp>
        <p:nvSpPr>
          <p:cNvPr id="325" name="Google Shape;325;p20"/>
          <p:cNvSpPr txBox="1"/>
          <p:nvPr/>
        </p:nvSpPr>
        <p:spPr>
          <a:xfrm>
            <a:off x="790625" y="3408625"/>
            <a:ext cx="11264400" cy="3047700"/>
          </a:xfrm>
          <a:prstGeom prst="rect">
            <a:avLst/>
          </a:prstGeom>
          <a:noFill/>
          <a:ln>
            <a:noFill/>
          </a:ln>
        </p:spPr>
        <p:txBody>
          <a:bodyPr spcFirstLastPara="1" wrap="square" lIns="91425" tIns="45700" rIns="91425" bIns="45700" anchor="t" anchorCtr="0">
            <a:spAutoFit/>
          </a:bodyPr>
          <a:lstStyle/>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A Telegram bot has to be created.</a:t>
            </a:r>
            <a:endParaRPr sz="2400">
              <a:solidFill>
                <a:srgbClr val="FFFFFF"/>
              </a:solidFill>
              <a:latin typeface="Gill Sans"/>
              <a:ea typeface="Gill Sans"/>
              <a:cs typeface="Gill Sans"/>
              <a:sym typeface="Gill Sans"/>
            </a:endParaRPr>
          </a:p>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The cleaning and preprocessing code has to be applied to the received text from chatbot.</a:t>
            </a:r>
            <a:endParaRPr sz="2400">
              <a:solidFill>
                <a:srgbClr val="FFFFFF"/>
              </a:solidFill>
              <a:latin typeface="Gill Sans"/>
              <a:ea typeface="Gill Sans"/>
              <a:cs typeface="Gill Sans"/>
              <a:sym typeface="Gill Sans"/>
            </a:endParaRPr>
          </a:p>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Sentiment analysis shall be done to get the sentiment scores of the received text.​</a:t>
            </a:r>
            <a:endParaRPr sz="2400">
              <a:solidFill>
                <a:srgbClr val="FFFFFF"/>
              </a:solidFill>
              <a:latin typeface="Gill Sans"/>
              <a:ea typeface="Gill Sans"/>
              <a:cs typeface="Gill Sans"/>
              <a:sym typeface="Gill Sans"/>
            </a:endParaRPr>
          </a:p>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After that we will classify the emotion of the user using the above obtained sentiment scores​</a:t>
            </a:r>
            <a:endParaRPr sz="2400">
              <a:solidFill>
                <a:srgbClr val="FFFFFF"/>
              </a:solidFill>
              <a:latin typeface="Gill Sans"/>
              <a:ea typeface="Gill Sans"/>
              <a:cs typeface="Gill Sans"/>
              <a:sym typeface="Gill Sans"/>
            </a:endParaRPr>
          </a:p>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All the results will be converted into easily understandable pictorial manner and shall be sent back to the user through the chatbot.</a:t>
            </a:r>
            <a:endParaRPr sz="2400">
              <a:solidFill>
                <a:srgbClr val="FFFFFF"/>
              </a:solidFill>
              <a:latin typeface="Gill Sans"/>
              <a:ea typeface="Gill Sans"/>
              <a:cs typeface="Gill Sans"/>
              <a:sym typeface="Gill Sans"/>
            </a:endParaRPr>
          </a:p>
        </p:txBody>
      </p:sp>
      <p:sp>
        <p:nvSpPr>
          <p:cNvPr id="326" name="Google Shape;326;p20"/>
          <p:cNvSpPr txBox="1"/>
          <p:nvPr/>
        </p:nvSpPr>
        <p:spPr>
          <a:xfrm>
            <a:off x="130149" y="164552"/>
            <a:ext cx="3541200" cy="657000"/>
          </a:xfrm>
          <a:prstGeom prst="rect">
            <a:avLst/>
          </a:prstGeom>
          <a:noFill/>
          <a:ln>
            <a:noFill/>
          </a:ln>
        </p:spPr>
        <p:txBody>
          <a:bodyPr spcFirstLastPara="1" wrap="square" lIns="91425" tIns="45700" rIns="91425" bIns="45700" anchor="b" anchorCtr="0">
            <a:normAutofit/>
          </a:bodyPr>
          <a:lstStyle/>
          <a:p>
            <a:pPr marL="0" marR="0" lvl="0" indent="0" algn="ctr" rtl="0">
              <a:lnSpc>
                <a:spcPct val="70000"/>
              </a:lnSpc>
              <a:spcBef>
                <a:spcPts val="0"/>
              </a:spcBef>
              <a:spcAft>
                <a:spcPts val="0"/>
              </a:spcAft>
              <a:buNone/>
            </a:pPr>
            <a:r>
              <a:rPr lang="en-US" sz="4400">
                <a:solidFill>
                  <a:srgbClr val="FFFFFF"/>
                </a:solidFill>
                <a:latin typeface="Gill Sans"/>
                <a:ea typeface="Gill Sans"/>
                <a:cs typeface="Gill Sans"/>
                <a:sym typeface="Gill Sans"/>
              </a:rPr>
              <a:t>Progress:</a:t>
            </a:r>
            <a:endParaRPr sz="4400">
              <a:solidFill>
                <a:schemeClr val="lt1"/>
              </a:solidFill>
              <a:latin typeface="Gill Sans"/>
              <a:ea typeface="Gill Sans"/>
              <a:cs typeface="Gill Sans"/>
              <a:sym typeface="Gill Sans"/>
            </a:endParaRPr>
          </a:p>
        </p:txBody>
      </p:sp>
      <p:sp>
        <p:nvSpPr>
          <p:cNvPr id="327" name="Google Shape;327;p20"/>
          <p:cNvSpPr txBox="1"/>
          <p:nvPr/>
        </p:nvSpPr>
        <p:spPr>
          <a:xfrm>
            <a:off x="790625" y="821550"/>
            <a:ext cx="10618500" cy="17238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lt1"/>
              </a:buClr>
              <a:buSzPts val="2500"/>
              <a:buFont typeface="Gill Sans"/>
              <a:buChar char="●"/>
            </a:pPr>
            <a:r>
              <a:rPr lang="en-US" sz="2500" dirty="0">
                <a:solidFill>
                  <a:schemeClr val="lt1"/>
                </a:solidFill>
                <a:latin typeface="Gill Sans"/>
                <a:ea typeface="Gill Sans"/>
                <a:cs typeface="Gill Sans"/>
                <a:sym typeface="Gill Sans"/>
              </a:rPr>
              <a:t>Methods for cleaning and preprocessing of the text have been explored and implemented on a sample text file.</a:t>
            </a:r>
            <a:endParaRPr sz="2500" dirty="0">
              <a:solidFill>
                <a:schemeClr val="lt1"/>
              </a:solidFill>
              <a:latin typeface="Gill Sans"/>
              <a:ea typeface="Gill Sans"/>
              <a:cs typeface="Gill Sans"/>
              <a:sym typeface="Gill Sans"/>
            </a:endParaRPr>
          </a:p>
          <a:p>
            <a:pPr marL="457200" lvl="0" indent="-387350" algn="l" rtl="0">
              <a:spcBef>
                <a:spcPts val="0"/>
              </a:spcBef>
              <a:spcAft>
                <a:spcPts val="0"/>
              </a:spcAft>
              <a:buClr>
                <a:schemeClr val="lt1"/>
              </a:buClr>
              <a:buSzPts val="2500"/>
              <a:buFont typeface="Gill Sans"/>
              <a:buChar char="●"/>
            </a:pPr>
            <a:r>
              <a:rPr lang="en-US" sz="2500" dirty="0">
                <a:solidFill>
                  <a:schemeClr val="lt1"/>
                </a:solidFill>
                <a:latin typeface="Gill Sans"/>
                <a:ea typeface="Gill Sans"/>
                <a:cs typeface="Gill Sans"/>
                <a:sym typeface="Gill Sans"/>
              </a:rPr>
              <a:t>The term document matrix was obtained, and the results are depicted in pictorial representations.</a:t>
            </a:r>
            <a:endParaRPr sz="2500" dirty="0">
              <a:solidFill>
                <a:schemeClr val="lt1"/>
              </a:solidFill>
              <a:latin typeface="Gill Sans"/>
              <a:ea typeface="Gill Sans"/>
              <a:cs typeface="Gill Sans"/>
              <a:sym typeface="Gill Sans"/>
            </a:endParaRPr>
          </a:p>
        </p:txBody>
      </p:sp>
    </p:spTree>
    <p:extLst>
      <p:ext uri="{BB962C8B-B14F-4D97-AF65-F5344CB8AC3E}">
        <p14:creationId xmlns:p14="http://schemas.microsoft.com/office/powerpoint/2010/main" val="717525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1"/>
        <p:cNvGrpSpPr/>
        <p:nvPr/>
      </p:nvGrpSpPr>
      <p:grpSpPr>
        <a:xfrm>
          <a:off x="0" y="0"/>
          <a:ext cx="0" cy="0"/>
          <a:chOff x="0" y="0"/>
          <a:chExt cx="0" cy="0"/>
        </a:xfrm>
      </p:grpSpPr>
      <p:sp>
        <p:nvSpPr>
          <p:cNvPr id="332" name="Google Shape;332;p2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33" name="Google Shape;333;p21"/>
          <p:cNvSpPr/>
          <p:nvPr/>
        </p:nvSpPr>
        <p:spPr>
          <a:xfrm>
            <a:off x="1524" y="0"/>
            <a:ext cx="12189000"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334" name="Google Shape;334;p21"/>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335" name="Google Shape;335;p21"/>
          <p:cNvGrpSpPr/>
          <p:nvPr/>
        </p:nvGrpSpPr>
        <p:grpSpPr>
          <a:xfrm>
            <a:off x="-11829" y="4648119"/>
            <a:ext cx="12200314" cy="2218932"/>
            <a:chOff x="-11829" y="4648119"/>
            <a:chExt cx="12200314" cy="2218932"/>
          </a:xfrm>
        </p:grpSpPr>
        <p:sp>
          <p:nvSpPr>
            <p:cNvPr id="336" name="Google Shape;336;p21"/>
            <p:cNvSpPr/>
            <p:nvPr/>
          </p:nvSpPr>
          <p:spPr>
            <a:xfrm rot="5400000">
              <a:off x="-11829" y="5288896"/>
              <a:ext cx="1578155" cy="157815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37" name="Google Shape;337;p21"/>
            <p:cNvSpPr/>
            <p:nvPr/>
          </p:nvSpPr>
          <p:spPr>
            <a:xfrm>
              <a:off x="455540" y="4914495"/>
              <a:ext cx="146400" cy="146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8" name="Google Shape;338;p21"/>
            <p:cNvSpPr/>
            <p:nvPr/>
          </p:nvSpPr>
          <p:spPr>
            <a:xfrm>
              <a:off x="1852362" y="4807292"/>
              <a:ext cx="1578155" cy="157815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39" name="Google Shape;339;p21"/>
            <p:cNvSpPr/>
            <p:nvPr/>
          </p:nvSpPr>
          <p:spPr>
            <a:xfrm rot="5400000">
              <a:off x="9006407" y="4648119"/>
              <a:ext cx="2212848" cy="2212848"/>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40" name="Google Shape;340;p21"/>
            <p:cNvSpPr/>
            <p:nvPr/>
          </p:nvSpPr>
          <p:spPr>
            <a:xfrm rot="5400000">
              <a:off x="9149395" y="4804469"/>
              <a:ext cx="1938386" cy="193838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41" name="Google Shape;341;p21"/>
            <p:cNvSpPr/>
            <p:nvPr/>
          </p:nvSpPr>
          <p:spPr>
            <a:xfrm>
              <a:off x="1932268" y="6414763"/>
              <a:ext cx="1492876" cy="44518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42" name="Google Shape;342;p21"/>
            <p:cNvSpPr/>
            <p:nvPr/>
          </p:nvSpPr>
          <p:spPr>
            <a:xfrm>
              <a:off x="11219255" y="5528841"/>
              <a:ext cx="969230" cy="1329800"/>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343" name="Google Shape;343;p21"/>
          <p:cNvSpPr txBox="1"/>
          <p:nvPr/>
        </p:nvSpPr>
        <p:spPr>
          <a:xfrm>
            <a:off x="242066" y="277950"/>
            <a:ext cx="3949200" cy="843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US" sz="4800" dirty="0">
                <a:solidFill>
                  <a:srgbClr val="FFFFFF"/>
                </a:solidFill>
                <a:latin typeface="Gill Sans"/>
                <a:ea typeface="Gill Sans"/>
                <a:cs typeface="Gill Sans"/>
                <a:sym typeface="Gill Sans"/>
              </a:rPr>
              <a:t>Advantages:</a:t>
            </a:r>
            <a:endParaRPr lang="en-US" sz="4800" dirty="0">
              <a:solidFill>
                <a:schemeClr val="lt1"/>
              </a:solidFill>
              <a:latin typeface="Gill Sans"/>
              <a:ea typeface="Gill Sans"/>
              <a:cs typeface="Gill Sans"/>
            </a:endParaRPr>
          </a:p>
        </p:txBody>
      </p:sp>
      <p:sp>
        <p:nvSpPr>
          <p:cNvPr id="344" name="Google Shape;344;p21"/>
          <p:cNvSpPr txBox="1"/>
          <p:nvPr/>
        </p:nvSpPr>
        <p:spPr>
          <a:xfrm>
            <a:off x="368125" y="1351475"/>
            <a:ext cx="11199900" cy="246270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1100"/>
              <a:buFont typeface="Arial"/>
              <a:buChar char="•"/>
            </a:pPr>
            <a:r>
              <a:rPr lang="en-US" sz="2700" dirty="0">
                <a:solidFill>
                  <a:schemeClr val="lt1"/>
                </a:solidFill>
                <a:latin typeface="Gill Sans"/>
                <a:ea typeface="Gill Sans"/>
                <a:cs typeface="Gill Sans"/>
                <a:sym typeface="Gill Sans"/>
              </a:rPr>
              <a:t>Keeps the user in track of their daily emotions.</a:t>
            </a:r>
            <a:endParaRPr lang="en-US" sz="27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700" dirty="0">
                <a:solidFill>
                  <a:schemeClr val="lt1"/>
                </a:solidFill>
                <a:latin typeface="Gill Sans"/>
                <a:ea typeface="Gill Sans"/>
                <a:cs typeface="Gill Sans"/>
                <a:sym typeface="Gill Sans"/>
              </a:rPr>
              <a:t>Easy to use procedure.</a:t>
            </a:r>
            <a:endParaRPr sz="27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700" dirty="0">
                <a:solidFill>
                  <a:schemeClr val="lt1"/>
                </a:solidFill>
                <a:latin typeface="Gill Sans"/>
                <a:ea typeface="Gill Sans"/>
                <a:cs typeface="Gill Sans"/>
                <a:sym typeface="Gill Sans"/>
              </a:rPr>
              <a:t>Pictorially visualized results.</a:t>
            </a:r>
            <a:endParaRPr sz="27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700" dirty="0">
                <a:solidFill>
                  <a:schemeClr val="lt1"/>
                </a:solidFill>
                <a:latin typeface="Gill Sans"/>
                <a:ea typeface="Gill Sans"/>
                <a:cs typeface="Gill Sans"/>
                <a:sym typeface="Gill Sans"/>
              </a:rPr>
              <a:t>Only the emotions will be stored in the system but not the user texts, so user data privacy is respected.</a:t>
            </a:r>
            <a:endParaRPr sz="2700" dirty="0">
              <a:solidFill>
                <a:schemeClr val="lt1"/>
              </a:solidFill>
              <a:latin typeface="Gill Sans"/>
              <a:ea typeface="Gill Sans"/>
              <a:cs typeface="Gill Sans"/>
            </a:endParaRPr>
          </a:p>
          <a:p>
            <a:pPr marL="342900" marR="0" lvl="0" indent="-342900" algn="l" rtl="0">
              <a:spcBef>
                <a:spcPts val="0"/>
              </a:spcBef>
              <a:spcAft>
                <a:spcPts val="0"/>
              </a:spcAft>
              <a:buSzPts val="1100"/>
              <a:buFont typeface="Arial"/>
              <a:buChar char="•"/>
            </a:pPr>
            <a:endParaRPr sz="1900">
              <a:solidFill>
                <a:schemeClr val="lt1"/>
              </a:solidFill>
              <a:latin typeface="Gill Sans"/>
              <a:ea typeface="Gill Sans"/>
              <a:cs typeface="Gill Sans"/>
            </a:endParaRPr>
          </a:p>
        </p:txBody>
      </p:sp>
      <p:sp>
        <p:nvSpPr>
          <p:cNvPr id="345" name="Google Shape;345;p21"/>
          <p:cNvSpPr txBox="1"/>
          <p:nvPr/>
        </p:nvSpPr>
        <p:spPr>
          <a:xfrm>
            <a:off x="496066" y="3717660"/>
            <a:ext cx="3949200" cy="843300"/>
          </a:xfrm>
          <a:prstGeom prst="rect">
            <a:avLst/>
          </a:prstGeom>
          <a:noFill/>
          <a:ln>
            <a:noFill/>
          </a:ln>
        </p:spPr>
        <p:txBody>
          <a:bodyPr spcFirstLastPara="1" wrap="square" lIns="91425" tIns="45700" rIns="91425" bIns="45700" anchor="b" anchorCtr="0">
            <a:normAutofit/>
          </a:bodyPr>
          <a:lstStyle/>
          <a:p>
            <a:pPr marL="0" marR="0" lvl="0" indent="0" rtl="0">
              <a:lnSpc>
                <a:spcPct val="90000"/>
              </a:lnSpc>
              <a:spcBef>
                <a:spcPts val="0"/>
              </a:spcBef>
              <a:spcAft>
                <a:spcPts val="0"/>
              </a:spcAft>
              <a:buNone/>
            </a:pPr>
            <a:r>
              <a:rPr lang="en-US" sz="4800" dirty="0">
                <a:solidFill>
                  <a:srgbClr val="FFFFFF"/>
                </a:solidFill>
                <a:latin typeface="Gill Sans"/>
                <a:ea typeface="Gill Sans"/>
                <a:cs typeface="Gill Sans"/>
                <a:sym typeface="Gill Sans"/>
              </a:rPr>
              <a:t>Limitations:</a:t>
            </a:r>
            <a:endParaRPr lang="en-US" sz="1600">
              <a:solidFill>
                <a:schemeClr val="lt1"/>
              </a:solidFill>
              <a:latin typeface="Gill Sans"/>
              <a:ea typeface="Gill Sans"/>
              <a:cs typeface="Gill Sans"/>
            </a:endParaRPr>
          </a:p>
        </p:txBody>
      </p:sp>
      <p:sp>
        <p:nvSpPr>
          <p:cNvPr id="346" name="Google Shape;346;p21"/>
          <p:cNvSpPr txBox="1"/>
          <p:nvPr/>
        </p:nvSpPr>
        <p:spPr>
          <a:xfrm>
            <a:off x="368125" y="4872638"/>
            <a:ext cx="11199900" cy="138540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1100"/>
              <a:buFont typeface="Arial"/>
              <a:buChar char="•"/>
            </a:pPr>
            <a:r>
              <a:rPr lang="en-US" sz="2800" dirty="0">
                <a:solidFill>
                  <a:schemeClr val="lt1"/>
                </a:solidFill>
                <a:latin typeface="Gill Sans"/>
                <a:ea typeface="Gill Sans"/>
                <a:cs typeface="Gill Sans"/>
                <a:sym typeface="Gill Sans"/>
              </a:rPr>
              <a:t>No algorithm can predict the ideal result of sentiment</a:t>
            </a:r>
            <a:endParaRPr lang="en-US" sz="28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800" dirty="0">
                <a:solidFill>
                  <a:schemeClr val="lt1"/>
                </a:solidFill>
                <a:latin typeface="Gill Sans"/>
                <a:ea typeface="Gill Sans"/>
                <a:cs typeface="Gill Sans"/>
                <a:sym typeface="Gill Sans"/>
              </a:rPr>
              <a:t>System cannot accept the voice messages</a:t>
            </a:r>
            <a:endParaRPr sz="28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800" dirty="0">
                <a:solidFill>
                  <a:schemeClr val="lt1"/>
                </a:solidFill>
                <a:latin typeface="Gill Sans"/>
                <a:ea typeface="Gill Sans"/>
                <a:cs typeface="Gill Sans"/>
                <a:sym typeface="Gill Sans"/>
              </a:rPr>
              <a:t>Chatbot solely relied on telegram app</a:t>
            </a:r>
            <a:endParaRPr sz="2800" dirty="0">
              <a:solidFill>
                <a:schemeClr val="lt1"/>
              </a:solidFill>
              <a:latin typeface="Gill Sans"/>
              <a:ea typeface="Gill Sans"/>
              <a:cs typeface="Gill Sans"/>
            </a:endParaRPr>
          </a:p>
        </p:txBody>
      </p:sp>
    </p:spTree>
    <p:extLst>
      <p:ext uri="{BB962C8B-B14F-4D97-AF65-F5344CB8AC3E}">
        <p14:creationId xmlns:p14="http://schemas.microsoft.com/office/powerpoint/2010/main" val="3782261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8"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9" name="Group 3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5" name="Oval 3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Freeform: Shape 3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3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3"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5" descr="A picture containing text&#10;&#10;Description automatically generated">
            <a:extLst>
              <a:ext uri="{FF2B5EF4-FFF2-40B4-BE49-F238E27FC236}">
                <a16:creationId xmlns:a16="http://schemas.microsoft.com/office/drawing/2014/main" id="{9055B343-8687-4054-B115-20AFFFF8F432}"/>
              </a:ext>
            </a:extLst>
          </p:cNvPr>
          <p:cNvPicPr>
            <a:picLocks noChangeAspect="1"/>
          </p:cNvPicPr>
          <p:nvPr/>
        </p:nvPicPr>
        <p:blipFill rotWithShape="1">
          <a:blip r:embed="rId3">
            <a:alphaModFix/>
          </a:blip>
          <a:srcRect t="9978" r="-1" b="-1"/>
          <a:stretch/>
        </p:blipFill>
        <p:spPr>
          <a:xfrm>
            <a:off x="3059" y="10"/>
            <a:ext cx="12188941" cy="6857990"/>
          </a:xfrm>
          <a:prstGeom prst="rect">
            <a:avLst/>
          </a:prstGeom>
        </p:spPr>
      </p:pic>
      <p:sp>
        <p:nvSpPr>
          <p:cNvPr id="40" name="Rectangle 4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027AA7-B80C-4EF4-91F6-FC21E28A3148}"/>
              </a:ext>
            </a:extLst>
          </p:cNvPr>
          <p:cNvSpPr txBox="1"/>
          <p:nvPr/>
        </p:nvSpPr>
        <p:spPr>
          <a:xfrm>
            <a:off x="164925" y="162034"/>
            <a:ext cx="3279733" cy="863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dirty="0">
                <a:solidFill>
                  <a:srgbClr val="FFFFFF"/>
                </a:solidFill>
                <a:latin typeface="+mj-lt"/>
                <a:ea typeface="+mj-ea"/>
                <a:cs typeface="+mj-cs"/>
              </a:rPr>
              <a:t>Time Line:</a:t>
            </a:r>
          </a:p>
        </p:txBody>
      </p:sp>
      <p:sp>
        <p:nvSpPr>
          <p:cNvPr id="2" name="Arrow: Right 1">
            <a:extLst>
              <a:ext uri="{FF2B5EF4-FFF2-40B4-BE49-F238E27FC236}">
                <a16:creationId xmlns:a16="http://schemas.microsoft.com/office/drawing/2014/main" id="{06809A31-43AA-48EC-927B-90ECFFD9E8E5}"/>
              </a:ext>
            </a:extLst>
          </p:cNvPr>
          <p:cNvSpPr/>
          <p:nvPr/>
        </p:nvSpPr>
        <p:spPr>
          <a:xfrm>
            <a:off x="1266290" y="1151470"/>
            <a:ext cx="3501340" cy="1495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dirty="0"/>
              <a:t>Review-1</a:t>
            </a:r>
          </a:p>
        </p:txBody>
      </p:sp>
      <p:sp>
        <p:nvSpPr>
          <p:cNvPr id="3" name="Rectangle: Rounded Corners 2">
            <a:extLst>
              <a:ext uri="{FF2B5EF4-FFF2-40B4-BE49-F238E27FC236}">
                <a16:creationId xmlns:a16="http://schemas.microsoft.com/office/drawing/2014/main" id="{6FC28012-DAB8-4E11-8C25-17C90B421ECD}"/>
              </a:ext>
            </a:extLst>
          </p:cNvPr>
          <p:cNvSpPr/>
          <p:nvPr/>
        </p:nvSpPr>
        <p:spPr>
          <a:xfrm>
            <a:off x="4768890" y="1330243"/>
            <a:ext cx="2922607" cy="1128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Objective, Features, Work partition</a:t>
            </a:r>
          </a:p>
        </p:txBody>
      </p:sp>
      <p:sp>
        <p:nvSpPr>
          <p:cNvPr id="23" name="Arrow: Right 22">
            <a:extLst>
              <a:ext uri="{FF2B5EF4-FFF2-40B4-BE49-F238E27FC236}">
                <a16:creationId xmlns:a16="http://schemas.microsoft.com/office/drawing/2014/main" id="{22A1ECAB-F966-4B22-8D2F-15386F6A3C0F}"/>
              </a:ext>
            </a:extLst>
          </p:cNvPr>
          <p:cNvSpPr/>
          <p:nvPr/>
        </p:nvSpPr>
        <p:spPr>
          <a:xfrm>
            <a:off x="1295226" y="2781571"/>
            <a:ext cx="3501340" cy="1495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200" dirty="0"/>
              <a:t>Review-2</a:t>
            </a:r>
          </a:p>
        </p:txBody>
      </p:sp>
      <p:sp>
        <p:nvSpPr>
          <p:cNvPr id="24" name="Rectangle: Rounded Corners 23">
            <a:extLst>
              <a:ext uri="{FF2B5EF4-FFF2-40B4-BE49-F238E27FC236}">
                <a16:creationId xmlns:a16="http://schemas.microsoft.com/office/drawing/2014/main" id="{0D2BE9E1-5C1F-43E3-954E-B2ABB102DE3E}"/>
              </a:ext>
            </a:extLst>
          </p:cNvPr>
          <p:cNvSpPr/>
          <p:nvPr/>
        </p:nvSpPr>
        <p:spPr>
          <a:xfrm>
            <a:off x="4797826" y="2960344"/>
            <a:ext cx="2922607" cy="1128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dirty="0"/>
              <a:t>Developing and Integrating all the Components</a:t>
            </a:r>
          </a:p>
        </p:txBody>
      </p:sp>
      <p:sp>
        <p:nvSpPr>
          <p:cNvPr id="26" name="Arrow: Right 25">
            <a:extLst>
              <a:ext uri="{FF2B5EF4-FFF2-40B4-BE49-F238E27FC236}">
                <a16:creationId xmlns:a16="http://schemas.microsoft.com/office/drawing/2014/main" id="{FD7C5D50-7305-4761-8A3E-2AABC7E2EFD2}"/>
              </a:ext>
            </a:extLst>
          </p:cNvPr>
          <p:cNvSpPr/>
          <p:nvPr/>
        </p:nvSpPr>
        <p:spPr>
          <a:xfrm>
            <a:off x="1295226" y="4440609"/>
            <a:ext cx="3501340" cy="1495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200" dirty="0"/>
              <a:t>Review-3</a:t>
            </a:r>
          </a:p>
        </p:txBody>
      </p:sp>
      <p:sp>
        <p:nvSpPr>
          <p:cNvPr id="30" name="Rectangle: Rounded Corners 29">
            <a:extLst>
              <a:ext uri="{FF2B5EF4-FFF2-40B4-BE49-F238E27FC236}">
                <a16:creationId xmlns:a16="http://schemas.microsoft.com/office/drawing/2014/main" id="{437AAD4F-5645-4DC3-A4AD-43090320BC86}"/>
              </a:ext>
            </a:extLst>
          </p:cNvPr>
          <p:cNvSpPr/>
          <p:nvPr/>
        </p:nvSpPr>
        <p:spPr>
          <a:xfrm>
            <a:off x="4797825" y="4619381"/>
            <a:ext cx="2922607" cy="1128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dirty="0"/>
              <a:t>Implementation, Deployment and </a:t>
            </a:r>
            <a:r>
              <a:rPr lang="en-IN" sz="2400" dirty="0"/>
              <a:t>analysing</a:t>
            </a:r>
            <a:r>
              <a:rPr lang="en-GB" sz="2400" dirty="0"/>
              <a:t> the results</a:t>
            </a:r>
          </a:p>
        </p:txBody>
      </p:sp>
    </p:spTree>
    <p:extLst>
      <p:ext uri="{BB962C8B-B14F-4D97-AF65-F5344CB8AC3E}">
        <p14:creationId xmlns:p14="http://schemas.microsoft.com/office/powerpoint/2010/main" val="3456719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3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5" name="Oval 3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Freeform: Shape 3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pic>
        <p:nvPicPr>
          <p:cNvPr id="5" name="Picture 5" descr="A picture containing text&#10;&#10;Description automatically generated">
            <a:extLst>
              <a:ext uri="{FF2B5EF4-FFF2-40B4-BE49-F238E27FC236}">
                <a16:creationId xmlns:a16="http://schemas.microsoft.com/office/drawing/2014/main" id="{9055B343-8687-4054-B115-20AFFFF8F432}"/>
              </a:ext>
            </a:extLst>
          </p:cNvPr>
          <p:cNvPicPr>
            <a:picLocks noChangeAspect="1"/>
          </p:cNvPicPr>
          <p:nvPr/>
        </p:nvPicPr>
        <p:blipFill rotWithShape="1">
          <a:blip r:embed="rId2">
            <a:alphaModFix/>
          </a:blip>
          <a:srcRect t="9978" r="-1" b="-1"/>
          <a:stretch/>
        </p:blipFill>
        <p:spPr>
          <a:xfrm>
            <a:off x="3059" y="10"/>
            <a:ext cx="12188941" cy="6857990"/>
          </a:xfrm>
          <a:prstGeom prst="rect">
            <a:avLst/>
          </a:prstGeom>
        </p:spPr>
      </p:pic>
      <p:sp>
        <p:nvSpPr>
          <p:cNvPr id="40" name="Rectangle 4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7859F8A2-3F77-454C-9D07-4B442901DB30}"/>
              </a:ext>
            </a:extLst>
          </p:cNvPr>
          <p:cNvSpPr/>
          <p:nvPr/>
        </p:nvSpPr>
        <p:spPr>
          <a:xfrm>
            <a:off x="3822826" y="1559560"/>
            <a:ext cx="1676400"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Receiving text from Chat Bot</a:t>
            </a:r>
          </a:p>
        </p:txBody>
      </p:sp>
      <p:sp>
        <p:nvSpPr>
          <p:cNvPr id="86" name="Rectangle: Rounded Corners 85">
            <a:extLst>
              <a:ext uri="{FF2B5EF4-FFF2-40B4-BE49-F238E27FC236}">
                <a16:creationId xmlns:a16="http://schemas.microsoft.com/office/drawing/2014/main" id="{1EB953BF-8FE9-40F9-8388-F7DD6CCDAED4}"/>
              </a:ext>
            </a:extLst>
          </p:cNvPr>
          <p:cNvSpPr/>
          <p:nvPr/>
        </p:nvSpPr>
        <p:spPr>
          <a:xfrm>
            <a:off x="6187624" y="1557906"/>
            <a:ext cx="193631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Cleaning </a:t>
            </a:r>
            <a:r>
              <a:rPr lang="en-IN"/>
              <a:t>and pre-processing </a:t>
            </a:r>
            <a:r>
              <a:rPr lang="en-GB"/>
              <a:t>the text</a:t>
            </a:r>
          </a:p>
        </p:txBody>
      </p:sp>
      <p:sp>
        <p:nvSpPr>
          <p:cNvPr id="88" name="Rectangle: Rounded Corners 87">
            <a:extLst>
              <a:ext uri="{FF2B5EF4-FFF2-40B4-BE49-F238E27FC236}">
                <a16:creationId xmlns:a16="http://schemas.microsoft.com/office/drawing/2014/main" id="{9DE9D424-4A1B-4900-89F5-D0B329951700}"/>
              </a:ext>
            </a:extLst>
          </p:cNvPr>
          <p:cNvSpPr/>
          <p:nvPr/>
        </p:nvSpPr>
        <p:spPr>
          <a:xfrm>
            <a:off x="8819773" y="1557906"/>
            <a:ext cx="2444150"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Building Term Document Matrix</a:t>
            </a:r>
          </a:p>
        </p:txBody>
      </p:sp>
      <p:sp>
        <p:nvSpPr>
          <p:cNvPr id="90" name="Rectangle: Rounded Corners 89">
            <a:extLst>
              <a:ext uri="{FF2B5EF4-FFF2-40B4-BE49-F238E27FC236}">
                <a16:creationId xmlns:a16="http://schemas.microsoft.com/office/drawing/2014/main" id="{8A99290E-001A-43ED-8ED4-8283BE739361}"/>
              </a:ext>
            </a:extLst>
          </p:cNvPr>
          <p:cNvSpPr/>
          <p:nvPr/>
        </p:nvSpPr>
        <p:spPr>
          <a:xfrm>
            <a:off x="8991403" y="3224780"/>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92" name="Rectangle: Rounded Corners 91">
            <a:extLst>
              <a:ext uri="{FF2B5EF4-FFF2-40B4-BE49-F238E27FC236}">
                <a16:creationId xmlns:a16="http://schemas.microsoft.com/office/drawing/2014/main" id="{2A165CF7-86B1-4132-BFAB-2C5A1EA5253A}"/>
              </a:ext>
            </a:extLst>
          </p:cNvPr>
          <p:cNvSpPr/>
          <p:nvPr/>
        </p:nvSpPr>
        <p:spPr>
          <a:xfrm>
            <a:off x="6219314" y="3223882"/>
            <a:ext cx="1926564" cy="9201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Calculating Sentiment Scores</a:t>
            </a:r>
          </a:p>
        </p:txBody>
      </p:sp>
      <p:sp>
        <p:nvSpPr>
          <p:cNvPr id="94" name="Rectangle: Rounded Corners 93">
            <a:extLst>
              <a:ext uri="{FF2B5EF4-FFF2-40B4-BE49-F238E27FC236}">
                <a16:creationId xmlns:a16="http://schemas.microsoft.com/office/drawing/2014/main" id="{CAF87742-1DF0-4E56-BED9-B5A8C2EF591B}"/>
              </a:ext>
            </a:extLst>
          </p:cNvPr>
          <p:cNvSpPr/>
          <p:nvPr/>
        </p:nvSpPr>
        <p:spPr>
          <a:xfrm>
            <a:off x="3869218" y="3238259"/>
            <a:ext cx="1595886" cy="8913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Emotion Classification</a:t>
            </a:r>
          </a:p>
        </p:txBody>
      </p:sp>
      <p:sp>
        <p:nvSpPr>
          <p:cNvPr id="96" name="Rectangle: Rounded Corners 95">
            <a:extLst>
              <a:ext uri="{FF2B5EF4-FFF2-40B4-BE49-F238E27FC236}">
                <a16:creationId xmlns:a16="http://schemas.microsoft.com/office/drawing/2014/main" id="{C3F8F8E4-D189-4E0F-8F2B-58BC95D03A65}"/>
              </a:ext>
            </a:extLst>
          </p:cNvPr>
          <p:cNvSpPr/>
          <p:nvPr/>
        </p:nvSpPr>
        <p:spPr>
          <a:xfrm>
            <a:off x="591101" y="1570007"/>
            <a:ext cx="2285999" cy="8913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Automated greetings by chatbot</a:t>
            </a:r>
          </a:p>
        </p:txBody>
      </p:sp>
      <p:cxnSp>
        <p:nvCxnSpPr>
          <p:cNvPr id="100" name="Straight Arrow Connector 99">
            <a:extLst>
              <a:ext uri="{FF2B5EF4-FFF2-40B4-BE49-F238E27FC236}">
                <a16:creationId xmlns:a16="http://schemas.microsoft.com/office/drawing/2014/main" id="{1EAFDB11-B1CB-4702-A227-325AFE18C6DA}"/>
              </a:ext>
            </a:extLst>
          </p:cNvPr>
          <p:cNvCxnSpPr>
            <a:cxnSpLocks/>
            <a:stCxn id="14" idx="3"/>
            <a:endCxn id="4" idx="1"/>
          </p:cNvCxnSpPr>
          <p:nvPr/>
        </p:nvCxnSpPr>
        <p:spPr>
          <a:xfrm>
            <a:off x="2877100" y="2015705"/>
            <a:ext cx="945726" cy="10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2" name="Straight Arrow Connector 101">
            <a:extLst>
              <a:ext uri="{FF2B5EF4-FFF2-40B4-BE49-F238E27FC236}">
                <a16:creationId xmlns:a16="http://schemas.microsoft.com/office/drawing/2014/main" id="{B02993AC-366B-41A6-A667-C90531597C73}"/>
              </a:ext>
            </a:extLst>
          </p:cNvPr>
          <p:cNvCxnSpPr>
            <a:cxnSpLocks/>
            <a:stCxn id="4" idx="3"/>
            <a:endCxn id="5" idx="1"/>
          </p:cNvCxnSpPr>
          <p:nvPr/>
        </p:nvCxnSpPr>
        <p:spPr>
          <a:xfrm flipV="1">
            <a:off x="5499226" y="2015106"/>
            <a:ext cx="688398" cy="16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4" name="Straight Arrow Connector 103">
            <a:extLst>
              <a:ext uri="{FF2B5EF4-FFF2-40B4-BE49-F238E27FC236}">
                <a16:creationId xmlns:a16="http://schemas.microsoft.com/office/drawing/2014/main" id="{38AB6C78-0BC0-48E2-A4B6-F8342B53A88D}"/>
              </a:ext>
            </a:extLst>
          </p:cNvPr>
          <p:cNvCxnSpPr>
            <a:cxnSpLocks/>
            <a:stCxn id="6" idx="2"/>
            <a:endCxn id="7" idx="0"/>
          </p:cNvCxnSpPr>
          <p:nvPr/>
        </p:nvCxnSpPr>
        <p:spPr>
          <a:xfrm flipH="1">
            <a:off x="10040950" y="2478056"/>
            <a:ext cx="898" cy="7467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6" name="TextBox 105">
            <a:extLst>
              <a:ext uri="{FF2B5EF4-FFF2-40B4-BE49-F238E27FC236}">
                <a16:creationId xmlns:a16="http://schemas.microsoft.com/office/drawing/2014/main" id="{DE1D2AD2-6F03-413D-8545-E6E768472900}"/>
              </a:ext>
            </a:extLst>
          </p:cNvPr>
          <p:cNvSpPr txBox="1"/>
          <p:nvPr/>
        </p:nvSpPr>
        <p:spPr>
          <a:xfrm>
            <a:off x="1046985" y="1129651"/>
            <a:ext cx="1374227" cy="369332"/>
          </a:xfrm>
          <a:prstGeom prst="rect">
            <a:avLst/>
          </a:prstGeom>
          <a:noFill/>
        </p:spPr>
        <p:txBody>
          <a:bodyPr wrap="square" rtlCol="0">
            <a:spAutoFit/>
          </a:bodyPr>
          <a:lstStyle/>
          <a:p>
            <a:pPr algn="l"/>
            <a:r>
              <a:rPr lang="en-IN" err="1">
                <a:solidFill>
                  <a:schemeClr val="accent2">
                    <a:lumMod val="60000"/>
                    <a:lumOff val="40000"/>
                  </a:schemeClr>
                </a:solidFill>
              </a:rPr>
              <a:t>telegram.bot</a:t>
            </a:r>
            <a:endParaRPr lang="en-US">
              <a:solidFill>
                <a:schemeClr val="accent2">
                  <a:lumMod val="60000"/>
                  <a:lumOff val="40000"/>
                </a:schemeClr>
              </a:solidFill>
            </a:endParaRPr>
          </a:p>
        </p:txBody>
      </p:sp>
      <p:sp>
        <p:nvSpPr>
          <p:cNvPr id="108" name="TextBox 107">
            <a:extLst>
              <a:ext uri="{FF2B5EF4-FFF2-40B4-BE49-F238E27FC236}">
                <a16:creationId xmlns:a16="http://schemas.microsoft.com/office/drawing/2014/main" id="{3FCD2275-A232-41F6-89D7-B334D1FCD484}"/>
              </a:ext>
            </a:extLst>
          </p:cNvPr>
          <p:cNvSpPr txBox="1"/>
          <p:nvPr/>
        </p:nvSpPr>
        <p:spPr>
          <a:xfrm>
            <a:off x="6430082" y="2854550"/>
            <a:ext cx="1828800" cy="369332"/>
          </a:xfrm>
          <a:prstGeom prst="rect">
            <a:avLst/>
          </a:prstGeom>
          <a:noFill/>
        </p:spPr>
        <p:txBody>
          <a:bodyPr wrap="square" rtlCol="0">
            <a:spAutoFit/>
          </a:bodyPr>
          <a:lstStyle/>
          <a:p>
            <a:pPr algn="l"/>
            <a:r>
              <a:rPr lang="en-IN" err="1">
                <a:solidFill>
                  <a:schemeClr val="accent2">
                    <a:lumMod val="60000"/>
                    <a:lumOff val="40000"/>
                  </a:schemeClr>
                </a:solidFill>
              </a:rPr>
              <a:t>syuzhet</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0" name="TextBox 109">
            <a:extLst>
              <a:ext uri="{FF2B5EF4-FFF2-40B4-BE49-F238E27FC236}">
                <a16:creationId xmlns:a16="http://schemas.microsoft.com/office/drawing/2014/main" id="{E6FBEF27-B036-4148-A0EC-BD3E12F3F699}"/>
              </a:ext>
            </a:extLst>
          </p:cNvPr>
          <p:cNvSpPr txBox="1"/>
          <p:nvPr/>
        </p:nvSpPr>
        <p:spPr>
          <a:xfrm>
            <a:off x="6312849" y="923676"/>
            <a:ext cx="1739493" cy="646331"/>
          </a:xfrm>
          <a:prstGeom prst="rect">
            <a:avLst/>
          </a:prstGeom>
          <a:noFill/>
        </p:spPr>
        <p:txBody>
          <a:bodyPr wrap="square" rtlCol="0">
            <a:spAutoFit/>
          </a:bodyPr>
          <a:lstStyle/>
          <a:p>
            <a:pPr algn="ctr"/>
            <a:r>
              <a:rPr lang="en-IN">
                <a:solidFill>
                  <a:schemeClr val="accent2">
                    <a:lumMod val="60000"/>
                    <a:lumOff val="40000"/>
                  </a:schemeClr>
                </a:solidFill>
              </a:rPr>
              <a:t>tm library</a:t>
            </a:r>
            <a:br>
              <a:rPr lang="en-IN">
                <a:solidFill>
                  <a:schemeClr val="accent2">
                    <a:lumMod val="60000"/>
                    <a:lumOff val="40000"/>
                  </a:schemeClr>
                </a:solidFill>
              </a:rPr>
            </a:br>
            <a:r>
              <a:rPr lang="en-IN">
                <a:solidFill>
                  <a:schemeClr val="accent2">
                    <a:lumMod val="60000"/>
                    <a:lumOff val="40000"/>
                  </a:schemeClr>
                </a:solidFill>
              </a:rPr>
              <a:t>snowball library</a:t>
            </a:r>
            <a:endParaRPr lang="en-US">
              <a:solidFill>
                <a:schemeClr val="accent2">
                  <a:lumMod val="60000"/>
                  <a:lumOff val="40000"/>
                </a:schemeClr>
              </a:solidFill>
            </a:endParaRPr>
          </a:p>
        </p:txBody>
      </p:sp>
      <p:sp>
        <p:nvSpPr>
          <p:cNvPr id="112" name="TextBox 111">
            <a:extLst>
              <a:ext uri="{FF2B5EF4-FFF2-40B4-BE49-F238E27FC236}">
                <a16:creationId xmlns:a16="http://schemas.microsoft.com/office/drawing/2014/main" id="{2A5A7CC3-4D83-4DB6-9C3D-6FA6F4D0B59A}"/>
              </a:ext>
            </a:extLst>
          </p:cNvPr>
          <p:cNvSpPr txBox="1"/>
          <p:nvPr/>
        </p:nvSpPr>
        <p:spPr>
          <a:xfrm>
            <a:off x="10062457" y="2866649"/>
            <a:ext cx="1870027" cy="369332"/>
          </a:xfrm>
          <a:prstGeom prst="rect">
            <a:avLst/>
          </a:prstGeom>
          <a:noFill/>
        </p:spPr>
        <p:txBody>
          <a:bodyPr wrap="square" rtlCol="0">
            <a:spAutoFit/>
          </a:bodyPr>
          <a:lstStyle/>
          <a:p>
            <a:pPr algn="l"/>
            <a:r>
              <a:rPr lang="en-IN" err="1">
                <a:solidFill>
                  <a:schemeClr val="accent2">
                    <a:lumMod val="60000"/>
                    <a:lumOff val="40000"/>
                  </a:schemeClr>
                </a:solidFill>
              </a:rPr>
              <a:t>wordcloud</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4" name="TextBox 113">
            <a:extLst>
              <a:ext uri="{FF2B5EF4-FFF2-40B4-BE49-F238E27FC236}">
                <a16:creationId xmlns:a16="http://schemas.microsoft.com/office/drawing/2014/main" id="{8EB4BA1A-5261-4D73-96CD-9ACFA121E14D}"/>
              </a:ext>
            </a:extLst>
          </p:cNvPr>
          <p:cNvSpPr txBox="1"/>
          <p:nvPr/>
        </p:nvSpPr>
        <p:spPr>
          <a:xfrm>
            <a:off x="3973912" y="2837664"/>
            <a:ext cx="1374227" cy="369332"/>
          </a:xfrm>
          <a:prstGeom prst="rect">
            <a:avLst/>
          </a:prstGeom>
          <a:noFill/>
        </p:spPr>
        <p:txBody>
          <a:bodyPr wrap="square" rtlCol="0">
            <a:spAutoFit/>
          </a:bodyPr>
          <a:lstStyle/>
          <a:p>
            <a:pPr algn="ctr"/>
            <a:r>
              <a:rPr lang="en-IN" err="1">
                <a:solidFill>
                  <a:schemeClr val="accent2">
                    <a:lumMod val="60000"/>
                    <a:lumOff val="40000"/>
                  </a:schemeClr>
                </a:solidFill>
              </a:rPr>
              <a:t>nrc</a:t>
            </a:r>
            <a:r>
              <a:rPr lang="en-IN">
                <a:solidFill>
                  <a:schemeClr val="accent2">
                    <a:lumMod val="60000"/>
                    <a:lumOff val="40000"/>
                  </a:schemeClr>
                </a:solidFill>
              </a:rPr>
              <a:t> lexicon</a:t>
            </a:r>
            <a:endParaRPr lang="en-US">
              <a:solidFill>
                <a:schemeClr val="accent2">
                  <a:lumMod val="60000"/>
                  <a:lumOff val="40000"/>
                </a:schemeClr>
              </a:solidFill>
            </a:endParaRPr>
          </a:p>
        </p:txBody>
      </p:sp>
      <p:sp>
        <p:nvSpPr>
          <p:cNvPr id="116" name="Rectangle: Rounded Corners 115">
            <a:extLst>
              <a:ext uri="{FF2B5EF4-FFF2-40B4-BE49-F238E27FC236}">
                <a16:creationId xmlns:a16="http://schemas.microsoft.com/office/drawing/2014/main" id="{60EE1D35-09CB-4A27-A020-C604A7AC7A5E}"/>
              </a:ext>
            </a:extLst>
          </p:cNvPr>
          <p:cNvSpPr/>
          <p:nvPr/>
        </p:nvSpPr>
        <p:spPr>
          <a:xfrm>
            <a:off x="684551" y="3223882"/>
            <a:ext cx="2099093" cy="9201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118" name="TextBox 117">
            <a:extLst>
              <a:ext uri="{FF2B5EF4-FFF2-40B4-BE49-F238E27FC236}">
                <a16:creationId xmlns:a16="http://schemas.microsoft.com/office/drawing/2014/main" id="{ED8AA37E-FFD5-41C2-8081-0673EB1BA268}"/>
              </a:ext>
            </a:extLst>
          </p:cNvPr>
          <p:cNvSpPr txBox="1"/>
          <p:nvPr/>
        </p:nvSpPr>
        <p:spPr>
          <a:xfrm>
            <a:off x="657839" y="2608058"/>
            <a:ext cx="2343044" cy="646331"/>
          </a:xfrm>
          <a:prstGeom prst="rect">
            <a:avLst/>
          </a:prstGeom>
          <a:noFill/>
        </p:spPr>
        <p:txBody>
          <a:bodyPr wrap="square" rtlCol="0">
            <a:spAutoFit/>
          </a:bodyPr>
          <a:lstStyle/>
          <a:p>
            <a:pPr algn="ctr"/>
            <a:r>
              <a:rPr lang="en-IN" err="1">
                <a:solidFill>
                  <a:schemeClr val="accent2">
                    <a:lumMod val="60000"/>
                    <a:lumOff val="40000"/>
                  </a:schemeClr>
                </a:solidFill>
              </a:rPr>
              <a:t>Rcolorbrewer</a:t>
            </a:r>
            <a:r>
              <a:rPr lang="en-IN">
                <a:solidFill>
                  <a:schemeClr val="accent2">
                    <a:lumMod val="60000"/>
                    <a:lumOff val="40000"/>
                  </a:schemeClr>
                </a:solidFill>
              </a:rPr>
              <a:t> library</a:t>
            </a:r>
            <a:br>
              <a:rPr lang="en-IN">
                <a:solidFill>
                  <a:schemeClr val="accent2">
                    <a:lumMod val="60000"/>
                    <a:lumOff val="40000"/>
                  </a:schemeClr>
                </a:solidFill>
              </a:rPr>
            </a:br>
            <a:r>
              <a:rPr lang="en-IN">
                <a:solidFill>
                  <a:schemeClr val="accent2">
                    <a:lumMod val="60000"/>
                    <a:lumOff val="40000"/>
                  </a:schemeClr>
                </a:solidFill>
              </a:rPr>
              <a:t>ggplot library</a:t>
            </a:r>
            <a:endParaRPr lang="en-US">
              <a:solidFill>
                <a:schemeClr val="accent2">
                  <a:lumMod val="60000"/>
                  <a:lumOff val="40000"/>
                </a:schemeClr>
              </a:solidFill>
            </a:endParaRPr>
          </a:p>
        </p:txBody>
      </p:sp>
      <p:cxnSp>
        <p:nvCxnSpPr>
          <p:cNvPr id="135" name="Straight Arrow Connector 134">
            <a:extLst>
              <a:ext uri="{FF2B5EF4-FFF2-40B4-BE49-F238E27FC236}">
                <a16:creationId xmlns:a16="http://schemas.microsoft.com/office/drawing/2014/main" id="{54717694-0AB3-460E-A21D-02C644515051}"/>
              </a:ext>
            </a:extLst>
          </p:cNvPr>
          <p:cNvCxnSpPr>
            <a:cxnSpLocks/>
            <a:stCxn id="86" idx="3"/>
            <a:endCxn id="88" idx="1"/>
          </p:cNvCxnSpPr>
          <p:nvPr/>
        </p:nvCxnSpPr>
        <p:spPr>
          <a:xfrm>
            <a:off x="8123938" y="2015106"/>
            <a:ext cx="695835" cy="28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9" name="Straight Arrow Connector 138">
            <a:extLst>
              <a:ext uri="{FF2B5EF4-FFF2-40B4-BE49-F238E27FC236}">
                <a16:creationId xmlns:a16="http://schemas.microsoft.com/office/drawing/2014/main" id="{E49A873F-E17D-4156-9CA4-9C702E916DB6}"/>
              </a:ext>
            </a:extLst>
          </p:cNvPr>
          <p:cNvCxnSpPr>
            <a:cxnSpLocks/>
            <a:stCxn id="90" idx="1"/>
            <a:endCxn id="92" idx="3"/>
          </p:cNvCxnSpPr>
          <p:nvPr/>
        </p:nvCxnSpPr>
        <p:spPr>
          <a:xfrm flipH="1" flipV="1">
            <a:off x="8145878" y="3683957"/>
            <a:ext cx="845525" cy="8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3" name="Straight Arrow Connector 142">
            <a:extLst>
              <a:ext uri="{FF2B5EF4-FFF2-40B4-BE49-F238E27FC236}">
                <a16:creationId xmlns:a16="http://schemas.microsoft.com/office/drawing/2014/main" id="{8914F77B-E8AF-4D69-869D-69A12ABEE767}"/>
              </a:ext>
            </a:extLst>
          </p:cNvPr>
          <p:cNvCxnSpPr>
            <a:cxnSpLocks/>
            <a:stCxn id="92" idx="1"/>
            <a:endCxn id="94" idx="3"/>
          </p:cNvCxnSpPr>
          <p:nvPr/>
        </p:nvCxnSpPr>
        <p:spPr>
          <a:xfrm flipH="1">
            <a:off x="5465104" y="3683957"/>
            <a:ext cx="75421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7" name="Straight Arrow Connector 146">
            <a:extLst>
              <a:ext uri="{FF2B5EF4-FFF2-40B4-BE49-F238E27FC236}">
                <a16:creationId xmlns:a16="http://schemas.microsoft.com/office/drawing/2014/main" id="{AFB7B91A-7C85-4FF7-90D5-88411113F472}"/>
              </a:ext>
            </a:extLst>
          </p:cNvPr>
          <p:cNvCxnSpPr>
            <a:cxnSpLocks/>
            <a:stCxn id="94" idx="1"/>
            <a:endCxn id="116" idx="3"/>
          </p:cNvCxnSpPr>
          <p:nvPr/>
        </p:nvCxnSpPr>
        <p:spPr>
          <a:xfrm flipH="1">
            <a:off x="2783644" y="3683957"/>
            <a:ext cx="108557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5" name="TextBox 154">
            <a:extLst>
              <a:ext uri="{FF2B5EF4-FFF2-40B4-BE49-F238E27FC236}">
                <a16:creationId xmlns:a16="http://schemas.microsoft.com/office/drawing/2014/main" id="{310B9FE9-D0C3-45DF-B834-AC8F2D07CEC6}"/>
              </a:ext>
            </a:extLst>
          </p:cNvPr>
          <p:cNvSpPr txBox="1"/>
          <p:nvPr/>
        </p:nvSpPr>
        <p:spPr>
          <a:xfrm>
            <a:off x="164925" y="162034"/>
            <a:ext cx="3279733" cy="863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IN" sz="4000" dirty="0">
                <a:solidFill>
                  <a:srgbClr val="FFFFFF"/>
                </a:solidFill>
                <a:latin typeface="+mj-lt"/>
                <a:ea typeface="+mj-ea"/>
                <a:cs typeface="+mj-cs"/>
              </a:rPr>
              <a:t>By Review1</a:t>
            </a:r>
            <a:r>
              <a:rPr lang="en-US" sz="4000" dirty="0">
                <a:solidFill>
                  <a:srgbClr val="FFFFFF"/>
                </a:solidFill>
                <a:latin typeface="+mj-lt"/>
                <a:ea typeface="+mj-ea"/>
                <a:cs typeface="+mj-cs"/>
              </a:rPr>
              <a:t>:</a:t>
            </a:r>
          </a:p>
        </p:txBody>
      </p:sp>
      <p:cxnSp>
        <p:nvCxnSpPr>
          <p:cNvPr id="157" name="Straight Arrow Connector 156">
            <a:extLst>
              <a:ext uri="{FF2B5EF4-FFF2-40B4-BE49-F238E27FC236}">
                <a16:creationId xmlns:a16="http://schemas.microsoft.com/office/drawing/2014/main" id="{2E1318CF-448F-4F7C-90E5-49AD11EB69AE}"/>
              </a:ext>
            </a:extLst>
          </p:cNvPr>
          <p:cNvCxnSpPr>
            <a:cxnSpLocks/>
            <a:stCxn id="116" idx="2"/>
            <a:endCxn id="3" idx="0"/>
          </p:cNvCxnSpPr>
          <p:nvPr/>
        </p:nvCxnSpPr>
        <p:spPr>
          <a:xfrm flipH="1">
            <a:off x="1734097" y="4144032"/>
            <a:ext cx="1" cy="4400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9" name="Rectangle: Rounded Corners 158">
            <a:extLst>
              <a:ext uri="{FF2B5EF4-FFF2-40B4-BE49-F238E27FC236}">
                <a16:creationId xmlns:a16="http://schemas.microsoft.com/office/drawing/2014/main" id="{D9299DA5-226E-4EBD-A510-C70EA5C0065C}"/>
              </a:ext>
            </a:extLst>
          </p:cNvPr>
          <p:cNvSpPr/>
          <p:nvPr/>
        </p:nvSpPr>
        <p:spPr>
          <a:xfrm>
            <a:off x="575931" y="4584057"/>
            <a:ext cx="2316332" cy="7971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Integrating code with chatbot</a:t>
            </a:r>
            <a:endParaRPr lang="en-GB" dirty="0"/>
          </a:p>
        </p:txBody>
      </p:sp>
      <p:sp>
        <p:nvSpPr>
          <p:cNvPr id="161" name="Oval 160">
            <a:extLst>
              <a:ext uri="{FF2B5EF4-FFF2-40B4-BE49-F238E27FC236}">
                <a16:creationId xmlns:a16="http://schemas.microsoft.com/office/drawing/2014/main" id="{281AED90-4DC4-4C50-8026-F564C61CDA76}"/>
              </a:ext>
            </a:extLst>
          </p:cNvPr>
          <p:cNvSpPr/>
          <p:nvPr/>
        </p:nvSpPr>
        <p:spPr>
          <a:xfrm>
            <a:off x="9650226" y="4430021"/>
            <a:ext cx="1167113" cy="110923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Repeat</a:t>
            </a:r>
          </a:p>
        </p:txBody>
      </p:sp>
      <p:sp>
        <p:nvSpPr>
          <p:cNvPr id="163" name="Rectangle: Rounded Corners 162">
            <a:extLst>
              <a:ext uri="{FF2B5EF4-FFF2-40B4-BE49-F238E27FC236}">
                <a16:creationId xmlns:a16="http://schemas.microsoft.com/office/drawing/2014/main" id="{1245A270-DD0C-4EFC-BECA-7A34C3818100}"/>
              </a:ext>
            </a:extLst>
          </p:cNvPr>
          <p:cNvSpPr/>
          <p:nvPr/>
        </p:nvSpPr>
        <p:spPr>
          <a:xfrm>
            <a:off x="3622521" y="4586069"/>
            <a:ext cx="2316332" cy="7971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Send the results back through chatbot</a:t>
            </a:r>
          </a:p>
        </p:txBody>
      </p:sp>
      <p:sp>
        <p:nvSpPr>
          <p:cNvPr id="165" name="Rectangle: Rounded Corners 164">
            <a:extLst>
              <a:ext uri="{FF2B5EF4-FFF2-40B4-BE49-F238E27FC236}">
                <a16:creationId xmlns:a16="http://schemas.microsoft.com/office/drawing/2014/main" id="{1C265962-D270-40B8-A2DF-68E908BC14A9}"/>
              </a:ext>
            </a:extLst>
          </p:cNvPr>
          <p:cNvSpPr/>
          <p:nvPr/>
        </p:nvSpPr>
        <p:spPr>
          <a:xfrm>
            <a:off x="6864829" y="4524565"/>
            <a:ext cx="2084716" cy="9201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 the Results for monthly report</a:t>
            </a:r>
          </a:p>
        </p:txBody>
      </p:sp>
      <p:cxnSp>
        <p:nvCxnSpPr>
          <p:cNvPr id="167" name="Straight Arrow Connector 166">
            <a:extLst>
              <a:ext uri="{FF2B5EF4-FFF2-40B4-BE49-F238E27FC236}">
                <a16:creationId xmlns:a16="http://schemas.microsoft.com/office/drawing/2014/main" id="{C4C50DB0-DC1B-4F0D-B1BD-F24EFDCA0685}"/>
              </a:ext>
            </a:extLst>
          </p:cNvPr>
          <p:cNvCxnSpPr>
            <a:cxnSpLocks/>
          </p:cNvCxnSpPr>
          <p:nvPr/>
        </p:nvCxnSpPr>
        <p:spPr>
          <a:xfrm flipV="1">
            <a:off x="5938853" y="4984640"/>
            <a:ext cx="925976"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9" name="Straight Arrow Connector 168">
            <a:extLst>
              <a:ext uri="{FF2B5EF4-FFF2-40B4-BE49-F238E27FC236}">
                <a16:creationId xmlns:a16="http://schemas.microsoft.com/office/drawing/2014/main" id="{E89EEF0C-158F-4E1E-B39D-3780A5C8F49A}"/>
              </a:ext>
            </a:extLst>
          </p:cNvPr>
          <p:cNvCxnSpPr>
            <a:cxnSpLocks/>
          </p:cNvCxnSpPr>
          <p:nvPr/>
        </p:nvCxnSpPr>
        <p:spPr>
          <a:xfrm>
            <a:off x="8949545" y="4984640"/>
            <a:ext cx="700681"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1" name="Straight Arrow Connector 170">
            <a:extLst>
              <a:ext uri="{FF2B5EF4-FFF2-40B4-BE49-F238E27FC236}">
                <a16:creationId xmlns:a16="http://schemas.microsoft.com/office/drawing/2014/main" id="{2B6FC91D-80C8-41FB-948E-EB49F4D0F76F}"/>
              </a:ext>
            </a:extLst>
          </p:cNvPr>
          <p:cNvCxnSpPr>
            <a:cxnSpLocks/>
            <a:stCxn id="3" idx="3"/>
            <a:endCxn id="12" idx="1"/>
          </p:cNvCxnSpPr>
          <p:nvPr/>
        </p:nvCxnSpPr>
        <p:spPr>
          <a:xfrm>
            <a:off x="2892263" y="4982629"/>
            <a:ext cx="730258" cy="20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43106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3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5" name="Oval 3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Freeform: Shape 3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pic>
        <p:nvPicPr>
          <p:cNvPr id="5" name="Picture 5" descr="A picture containing text&#10;&#10;Description automatically generated">
            <a:extLst>
              <a:ext uri="{FF2B5EF4-FFF2-40B4-BE49-F238E27FC236}">
                <a16:creationId xmlns:a16="http://schemas.microsoft.com/office/drawing/2014/main" id="{9055B343-8687-4054-B115-20AFFFF8F432}"/>
              </a:ext>
            </a:extLst>
          </p:cNvPr>
          <p:cNvPicPr>
            <a:picLocks noChangeAspect="1"/>
          </p:cNvPicPr>
          <p:nvPr/>
        </p:nvPicPr>
        <p:blipFill rotWithShape="1">
          <a:blip r:embed="rId2">
            <a:alphaModFix/>
          </a:blip>
          <a:srcRect t="9978" r="-1" b="-1"/>
          <a:stretch/>
        </p:blipFill>
        <p:spPr>
          <a:xfrm>
            <a:off x="3059" y="10"/>
            <a:ext cx="12188941" cy="6857990"/>
          </a:xfrm>
          <a:prstGeom prst="rect">
            <a:avLst/>
          </a:prstGeom>
        </p:spPr>
      </p:pic>
      <p:sp>
        <p:nvSpPr>
          <p:cNvPr id="40" name="Rectangle 4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7859F8A2-3F77-454C-9D07-4B442901DB30}"/>
              </a:ext>
            </a:extLst>
          </p:cNvPr>
          <p:cNvSpPr/>
          <p:nvPr/>
        </p:nvSpPr>
        <p:spPr>
          <a:xfrm>
            <a:off x="3822826" y="1559560"/>
            <a:ext cx="1676400" cy="914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Receiving text from Chat Bot</a:t>
            </a:r>
          </a:p>
        </p:txBody>
      </p:sp>
      <p:sp>
        <p:nvSpPr>
          <p:cNvPr id="86" name="Rectangle: Rounded Corners 85">
            <a:extLst>
              <a:ext uri="{FF2B5EF4-FFF2-40B4-BE49-F238E27FC236}">
                <a16:creationId xmlns:a16="http://schemas.microsoft.com/office/drawing/2014/main" id="{1EB953BF-8FE9-40F9-8388-F7DD6CCDAED4}"/>
              </a:ext>
            </a:extLst>
          </p:cNvPr>
          <p:cNvSpPr/>
          <p:nvPr/>
        </p:nvSpPr>
        <p:spPr>
          <a:xfrm>
            <a:off x="6187624" y="1557906"/>
            <a:ext cx="193631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Cleaning </a:t>
            </a:r>
            <a:r>
              <a:rPr lang="en-IN"/>
              <a:t>and pre-processing </a:t>
            </a:r>
            <a:r>
              <a:rPr lang="en-GB"/>
              <a:t>the text</a:t>
            </a:r>
          </a:p>
        </p:txBody>
      </p:sp>
      <p:sp>
        <p:nvSpPr>
          <p:cNvPr id="88" name="Rectangle: Rounded Corners 87">
            <a:extLst>
              <a:ext uri="{FF2B5EF4-FFF2-40B4-BE49-F238E27FC236}">
                <a16:creationId xmlns:a16="http://schemas.microsoft.com/office/drawing/2014/main" id="{9DE9D424-4A1B-4900-89F5-D0B329951700}"/>
              </a:ext>
            </a:extLst>
          </p:cNvPr>
          <p:cNvSpPr/>
          <p:nvPr/>
        </p:nvSpPr>
        <p:spPr>
          <a:xfrm>
            <a:off x="8819773" y="1557906"/>
            <a:ext cx="2444150"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Building Term Document Matrix</a:t>
            </a:r>
          </a:p>
        </p:txBody>
      </p:sp>
      <p:sp>
        <p:nvSpPr>
          <p:cNvPr id="90" name="Rectangle: Rounded Corners 89">
            <a:extLst>
              <a:ext uri="{FF2B5EF4-FFF2-40B4-BE49-F238E27FC236}">
                <a16:creationId xmlns:a16="http://schemas.microsoft.com/office/drawing/2014/main" id="{8A99290E-001A-43ED-8ED4-8283BE739361}"/>
              </a:ext>
            </a:extLst>
          </p:cNvPr>
          <p:cNvSpPr/>
          <p:nvPr/>
        </p:nvSpPr>
        <p:spPr>
          <a:xfrm>
            <a:off x="8991403" y="3224780"/>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92" name="Rectangle: Rounded Corners 91">
            <a:extLst>
              <a:ext uri="{FF2B5EF4-FFF2-40B4-BE49-F238E27FC236}">
                <a16:creationId xmlns:a16="http://schemas.microsoft.com/office/drawing/2014/main" id="{2A165CF7-86B1-4132-BFAB-2C5A1EA5253A}"/>
              </a:ext>
            </a:extLst>
          </p:cNvPr>
          <p:cNvSpPr/>
          <p:nvPr/>
        </p:nvSpPr>
        <p:spPr>
          <a:xfrm>
            <a:off x="6219314" y="3223882"/>
            <a:ext cx="1926564"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Calculating Sentiment Scores</a:t>
            </a:r>
          </a:p>
        </p:txBody>
      </p:sp>
      <p:sp>
        <p:nvSpPr>
          <p:cNvPr id="94" name="Rectangle: Rounded Corners 93">
            <a:extLst>
              <a:ext uri="{FF2B5EF4-FFF2-40B4-BE49-F238E27FC236}">
                <a16:creationId xmlns:a16="http://schemas.microsoft.com/office/drawing/2014/main" id="{CAF87742-1DF0-4E56-BED9-B5A8C2EF591B}"/>
              </a:ext>
            </a:extLst>
          </p:cNvPr>
          <p:cNvSpPr/>
          <p:nvPr/>
        </p:nvSpPr>
        <p:spPr>
          <a:xfrm>
            <a:off x="3869218" y="3238259"/>
            <a:ext cx="1595886" cy="8913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Emotion Classification</a:t>
            </a:r>
          </a:p>
        </p:txBody>
      </p:sp>
      <p:sp>
        <p:nvSpPr>
          <p:cNvPr id="96" name="Rectangle: Rounded Corners 95">
            <a:extLst>
              <a:ext uri="{FF2B5EF4-FFF2-40B4-BE49-F238E27FC236}">
                <a16:creationId xmlns:a16="http://schemas.microsoft.com/office/drawing/2014/main" id="{C3F8F8E4-D189-4E0F-8F2B-58BC95D03A65}"/>
              </a:ext>
            </a:extLst>
          </p:cNvPr>
          <p:cNvSpPr/>
          <p:nvPr/>
        </p:nvSpPr>
        <p:spPr>
          <a:xfrm>
            <a:off x="591101" y="1570007"/>
            <a:ext cx="2285999" cy="8913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Automated greetings by chatbot</a:t>
            </a:r>
          </a:p>
        </p:txBody>
      </p:sp>
      <p:cxnSp>
        <p:nvCxnSpPr>
          <p:cNvPr id="100" name="Straight Arrow Connector 99">
            <a:extLst>
              <a:ext uri="{FF2B5EF4-FFF2-40B4-BE49-F238E27FC236}">
                <a16:creationId xmlns:a16="http://schemas.microsoft.com/office/drawing/2014/main" id="{1EAFDB11-B1CB-4702-A227-325AFE18C6DA}"/>
              </a:ext>
            </a:extLst>
          </p:cNvPr>
          <p:cNvCxnSpPr>
            <a:cxnSpLocks/>
            <a:stCxn id="14" idx="3"/>
            <a:endCxn id="4" idx="1"/>
          </p:cNvCxnSpPr>
          <p:nvPr/>
        </p:nvCxnSpPr>
        <p:spPr>
          <a:xfrm>
            <a:off x="2877100" y="2015705"/>
            <a:ext cx="945726" cy="10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2" name="Straight Arrow Connector 101">
            <a:extLst>
              <a:ext uri="{FF2B5EF4-FFF2-40B4-BE49-F238E27FC236}">
                <a16:creationId xmlns:a16="http://schemas.microsoft.com/office/drawing/2014/main" id="{B02993AC-366B-41A6-A667-C90531597C73}"/>
              </a:ext>
            </a:extLst>
          </p:cNvPr>
          <p:cNvCxnSpPr>
            <a:cxnSpLocks/>
            <a:stCxn id="4" idx="3"/>
            <a:endCxn id="5" idx="1"/>
          </p:cNvCxnSpPr>
          <p:nvPr/>
        </p:nvCxnSpPr>
        <p:spPr>
          <a:xfrm flipV="1">
            <a:off x="5499226" y="2015106"/>
            <a:ext cx="688398" cy="16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4" name="Straight Arrow Connector 103">
            <a:extLst>
              <a:ext uri="{FF2B5EF4-FFF2-40B4-BE49-F238E27FC236}">
                <a16:creationId xmlns:a16="http://schemas.microsoft.com/office/drawing/2014/main" id="{38AB6C78-0BC0-48E2-A4B6-F8342B53A88D}"/>
              </a:ext>
            </a:extLst>
          </p:cNvPr>
          <p:cNvCxnSpPr>
            <a:cxnSpLocks/>
          </p:cNvCxnSpPr>
          <p:nvPr/>
        </p:nvCxnSpPr>
        <p:spPr>
          <a:xfrm flipH="1">
            <a:off x="10040950" y="2478056"/>
            <a:ext cx="898" cy="7467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6" name="TextBox 105">
            <a:extLst>
              <a:ext uri="{FF2B5EF4-FFF2-40B4-BE49-F238E27FC236}">
                <a16:creationId xmlns:a16="http://schemas.microsoft.com/office/drawing/2014/main" id="{DE1D2AD2-6F03-413D-8545-E6E768472900}"/>
              </a:ext>
            </a:extLst>
          </p:cNvPr>
          <p:cNvSpPr txBox="1"/>
          <p:nvPr/>
        </p:nvSpPr>
        <p:spPr>
          <a:xfrm>
            <a:off x="1046985" y="1129651"/>
            <a:ext cx="1374227" cy="369332"/>
          </a:xfrm>
          <a:prstGeom prst="rect">
            <a:avLst/>
          </a:prstGeom>
          <a:noFill/>
        </p:spPr>
        <p:txBody>
          <a:bodyPr wrap="square" rtlCol="0">
            <a:spAutoFit/>
          </a:bodyPr>
          <a:lstStyle/>
          <a:p>
            <a:pPr algn="l"/>
            <a:r>
              <a:rPr lang="en-IN" err="1">
                <a:solidFill>
                  <a:schemeClr val="accent2">
                    <a:lumMod val="60000"/>
                    <a:lumOff val="40000"/>
                  </a:schemeClr>
                </a:solidFill>
              </a:rPr>
              <a:t>telegram.bot</a:t>
            </a:r>
            <a:endParaRPr lang="en-US">
              <a:solidFill>
                <a:schemeClr val="accent2">
                  <a:lumMod val="60000"/>
                  <a:lumOff val="40000"/>
                </a:schemeClr>
              </a:solidFill>
            </a:endParaRPr>
          </a:p>
        </p:txBody>
      </p:sp>
      <p:sp>
        <p:nvSpPr>
          <p:cNvPr id="108" name="TextBox 107">
            <a:extLst>
              <a:ext uri="{FF2B5EF4-FFF2-40B4-BE49-F238E27FC236}">
                <a16:creationId xmlns:a16="http://schemas.microsoft.com/office/drawing/2014/main" id="{3FCD2275-A232-41F6-89D7-B334D1FCD484}"/>
              </a:ext>
            </a:extLst>
          </p:cNvPr>
          <p:cNvSpPr txBox="1"/>
          <p:nvPr/>
        </p:nvSpPr>
        <p:spPr>
          <a:xfrm>
            <a:off x="6430082" y="2854550"/>
            <a:ext cx="1828800" cy="369332"/>
          </a:xfrm>
          <a:prstGeom prst="rect">
            <a:avLst/>
          </a:prstGeom>
          <a:noFill/>
        </p:spPr>
        <p:txBody>
          <a:bodyPr wrap="square" rtlCol="0">
            <a:spAutoFit/>
          </a:bodyPr>
          <a:lstStyle/>
          <a:p>
            <a:pPr algn="l"/>
            <a:r>
              <a:rPr lang="en-IN" err="1">
                <a:solidFill>
                  <a:schemeClr val="accent2">
                    <a:lumMod val="60000"/>
                    <a:lumOff val="40000"/>
                  </a:schemeClr>
                </a:solidFill>
              </a:rPr>
              <a:t>syuzhet</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0" name="TextBox 109">
            <a:extLst>
              <a:ext uri="{FF2B5EF4-FFF2-40B4-BE49-F238E27FC236}">
                <a16:creationId xmlns:a16="http://schemas.microsoft.com/office/drawing/2014/main" id="{E6FBEF27-B036-4148-A0EC-BD3E12F3F699}"/>
              </a:ext>
            </a:extLst>
          </p:cNvPr>
          <p:cNvSpPr txBox="1"/>
          <p:nvPr/>
        </p:nvSpPr>
        <p:spPr>
          <a:xfrm>
            <a:off x="6312849" y="923676"/>
            <a:ext cx="1739493" cy="646331"/>
          </a:xfrm>
          <a:prstGeom prst="rect">
            <a:avLst/>
          </a:prstGeom>
          <a:noFill/>
        </p:spPr>
        <p:txBody>
          <a:bodyPr wrap="square" rtlCol="0">
            <a:spAutoFit/>
          </a:bodyPr>
          <a:lstStyle/>
          <a:p>
            <a:pPr algn="ctr"/>
            <a:r>
              <a:rPr lang="en-IN">
                <a:solidFill>
                  <a:schemeClr val="accent2">
                    <a:lumMod val="60000"/>
                    <a:lumOff val="40000"/>
                  </a:schemeClr>
                </a:solidFill>
              </a:rPr>
              <a:t>tm library</a:t>
            </a:r>
            <a:br>
              <a:rPr lang="en-IN">
                <a:solidFill>
                  <a:schemeClr val="accent2">
                    <a:lumMod val="60000"/>
                    <a:lumOff val="40000"/>
                  </a:schemeClr>
                </a:solidFill>
              </a:rPr>
            </a:br>
            <a:r>
              <a:rPr lang="en-IN">
                <a:solidFill>
                  <a:schemeClr val="accent2">
                    <a:lumMod val="60000"/>
                    <a:lumOff val="40000"/>
                  </a:schemeClr>
                </a:solidFill>
              </a:rPr>
              <a:t>snowball library</a:t>
            </a:r>
            <a:endParaRPr lang="en-US">
              <a:solidFill>
                <a:schemeClr val="accent2">
                  <a:lumMod val="60000"/>
                  <a:lumOff val="40000"/>
                </a:schemeClr>
              </a:solidFill>
            </a:endParaRPr>
          </a:p>
        </p:txBody>
      </p:sp>
      <p:sp>
        <p:nvSpPr>
          <p:cNvPr id="112" name="TextBox 111">
            <a:extLst>
              <a:ext uri="{FF2B5EF4-FFF2-40B4-BE49-F238E27FC236}">
                <a16:creationId xmlns:a16="http://schemas.microsoft.com/office/drawing/2014/main" id="{2A5A7CC3-4D83-4DB6-9C3D-6FA6F4D0B59A}"/>
              </a:ext>
            </a:extLst>
          </p:cNvPr>
          <p:cNvSpPr txBox="1"/>
          <p:nvPr/>
        </p:nvSpPr>
        <p:spPr>
          <a:xfrm>
            <a:off x="10062457" y="2866649"/>
            <a:ext cx="1870027" cy="369332"/>
          </a:xfrm>
          <a:prstGeom prst="rect">
            <a:avLst/>
          </a:prstGeom>
          <a:noFill/>
        </p:spPr>
        <p:txBody>
          <a:bodyPr wrap="square" rtlCol="0">
            <a:spAutoFit/>
          </a:bodyPr>
          <a:lstStyle/>
          <a:p>
            <a:pPr algn="l"/>
            <a:r>
              <a:rPr lang="en-IN" err="1">
                <a:solidFill>
                  <a:schemeClr val="accent2">
                    <a:lumMod val="60000"/>
                    <a:lumOff val="40000"/>
                  </a:schemeClr>
                </a:solidFill>
              </a:rPr>
              <a:t>wordcloud</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4" name="TextBox 113">
            <a:extLst>
              <a:ext uri="{FF2B5EF4-FFF2-40B4-BE49-F238E27FC236}">
                <a16:creationId xmlns:a16="http://schemas.microsoft.com/office/drawing/2014/main" id="{8EB4BA1A-5261-4D73-96CD-9ACFA121E14D}"/>
              </a:ext>
            </a:extLst>
          </p:cNvPr>
          <p:cNvSpPr txBox="1"/>
          <p:nvPr/>
        </p:nvSpPr>
        <p:spPr>
          <a:xfrm>
            <a:off x="3973912" y="2837664"/>
            <a:ext cx="1374227" cy="369332"/>
          </a:xfrm>
          <a:prstGeom prst="rect">
            <a:avLst/>
          </a:prstGeom>
          <a:noFill/>
        </p:spPr>
        <p:txBody>
          <a:bodyPr wrap="square" rtlCol="0">
            <a:spAutoFit/>
          </a:bodyPr>
          <a:lstStyle/>
          <a:p>
            <a:pPr algn="ctr"/>
            <a:r>
              <a:rPr lang="en-IN" err="1">
                <a:solidFill>
                  <a:schemeClr val="accent2">
                    <a:lumMod val="60000"/>
                    <a:lumOff val="40000"/>
                  </a:schemeClr>
                </a:solidFill>
              </a:rPr>
              <a:t>nrc</a:t>
            </a:r>
            <a:r>
              <a:rPr lang="en-IN">
                <a:solidFill>
                  <a:schemeClr val="accent2">
                    <a:lumMod val="60000"/>
                    <a:lumOff val="40000"/>
                  </a:schemeClr>
                </a:solidFill>
              </a:rPr>
              <a:t> lexicon</a:t>
            </a:r>
            <a:endParaRPr lang="en-US">
              <a:solidFill>
                <a:schemeClr val="accent2">
                  <a:lumMod val="60000"/>
                  <a:lumOff val="40000"/>
                </a:schemeClr>
              </a:solidFill>
            </a:endParaRPr>
          </a:p>
        </p:txBody>
      </p:sp>
      <p:sp>
        <p:nvSpPr>
          <p:cNvPr id="116" name="Rectangle: Rounded Corners 115">
            <a:extLst>
              <a:ext uri="{FF2B5EF4-FFF2-40B4-BE49-F238E27FC236}">
                <a16:creationId xmlns:a16="http://schemas.microsoft.com/office/drawing/2014/main" id="{60EE1D35-09CB-4A27-A020-C604A7AC7A5E}"/>
              </a:ext>
            </a:extLst>
          </p:cNvPr>
          <p:cNvSpPr/>
          <p:nvPr/>
        </p:nvSpPr>
        <p:spPr>
          <a:xfrm>
            <a:off x="684551" y="3223882"/>
            <a:ext cx="2099093"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118" name="TextBox 117">
            <a:extLst>
              <a:ext uri="{FF2B5EF4-FFF2-40B4-BE49-F238E27FC236}">
                <a16:creationId xmlns:a16="http://schemas.microsoft.com/office/drawing/2014/main" id="{ED8AA37E-FFD5-41C2-8081-0673EB1BA268}"/>
              </a:ext>
            </a:extLst>
          </p:cNvPr>
          <p:cNvSpPr txBox="1"/>
          <p:nvPr/>
        </p:nvSpPr>
        <p:spPr>
          <a:xfrm>
            <a:off x="657839" y="2608058"/>
            <a:ext cx="2343044" cy="646331"/>
          </a:xfrm>
          <a:prstGeom prst="rect">
            <a:avLst/>
          </a:prstGeom>
          <a:noFill/>
        </p:spPr>
        <p:txBody>
          <a:bodyPr wrap="square" rtlCol="0">
            <a:spAutoFit/>
          </a:bodyPr>
          <a:lstStyle/>
          <a:p>
            <a:pPr algn="ctr"/>
            <a:r>
              <a:rPr lang="en-IN" err="1">
                <a:solidFill>
                  <a:schemeClr val="accent2">
                    <a:lumMod val="60000"/>
                    <a:lumOff val="40000"/>
                  </a:schemeClr>
                </a:solidFill>
              </a:rPr>
              <a:t>Rcolorbrewer</a:t>
            </a:r>
            <a:r>
              <a:rPr lang="en-IN">
                <a:solidFill>
                  <a:schemeClr val="accent2">
                    <a:lumMod val="60000"/>
                    <a:lumOff val="40000"/>
                  </a:schemeClr>
                </a:solidFill>
              </a:rPr>
              <a:t> library</a:t>
            </a:r>
            <a:br>
              <a:rPr lang="en-IN">
                <a:solidFill>
                  <a:schemeClr val="accent2">
                    <a:lumMod val="60000"/>
                    <a:lumOff val="40000"/>
                  </a:schemeClr>
                </a:solidFill>
              </a:rPr>
            </a:br>
            <a:r>
              <a:rPr lang="en-IN">
                <a:solidFill>
                  <a:schemeClr val="accent2">
                    <a:lumMod val="60000"/>
                    <a:lumOff val="40000"/>
                  </a:schemeClr>
                </a:solidFill>
              </a:rPr>
              <a:t>ggplot library</a:t>
            </a:r>
            <a:endParaRPr lang="en-US">
              <a:solidFill>
                <a:schemeClr val="accent2">
                  <a:lumMod val="60000"/>
                  <a:lumOff val="40000"/>
                </a:schemeClr>
              </a:solidFill>
            </a:endParaRPr>
          </a:p>
        </p:txBody>
      </p:sp>
      <p:cxnSp>
        <p:nvCxnSpPr>
          <p:cNvPr id="135" name="Straight Arrow Connector 134">
            <a:extLst>
              <a:ext uri="{FF2B5EF4-FFF2-40B4-BE49-F238E27FC236}">
                <a16:creationId xmlns:a16="http://schemas.microsoft.com/office/drawing/2014/main" id="{54717694-0AB3-460E-A21D-02C644515051}"/>
              </a:ext>
            </a:extLst>
          </p:cNvPr>
          <p:cNvCxnSpPr>
            <a:cxnSpLocks/>
            <a:stCxn id="86" idx="3"/>
            <a:endCxn id="88" idx="1"/>
          </p:cNvCxnSpPr>
          <p:nvPr/>
        </p:nvCxnSpPr>
        <p:spPr>
          <a:xfrm>
            <a:off x="8123938" y="2015106"/>
            <a:ext cx="695835" cy="28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9" name="Straight Arrow Connector 138">
            <a:extLst>
              <a:ext uri="{FF2B5EF4-FFF2-40B4-BE49-F238E27FC236}">
                <a16:creationId xmlns:a16="http://schemas.microsoft.com/office/drawing/2014/main" id="{E49A873F-E17D-4156-9CA4-9C702E916DB6}"/>
              </a:ext>
            </a:extLst>
          </p:cNvPr>
          <p:cNvCxnSpPr>
            <a:cxnSpLocks/>
            <a:stCxn id="90" idx="1"/>
            <a:endCxn id="92" idx="3"/>
          </p:cNvCxnSpPr>
          <p:nvPr/>
        </p:nvCxnSpPr>
        <p:spPr>
          <a:xfrm flipH="1" flipV="1">
            <a:off x="8145878" y="3683957"/>
            <a:ext cx="845525" cy="8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3" name="Straight Arrow Connector 142">
            <a:extLst>
              <a:ext uri="{FF2B5EF4-FFF2-40B4-BE49-F238E27FC236}">
                <a16:creationId xmlns:a16="http://schemas.microsoft.com/office/drawing/2014/main" id="{8914F77B-E8AF-4D69-869D-69A12ABEE767}"/>
              </a:ext>
            </a:extLst>
          </p:cNvPr>
          <p:cNvCxnSpPr>
            <a:cxnSpLocks/>
            <a:stCxn id="92" idx="1"/>
            <a:endCxn id="94" idx="3"/>
          </p:cNvCxnSpPr>
          <p:nvPr/>
        </p:nvCxnSpPr>
        <p:spPr>
          <a:xfrm flipH="1">
            <a:off x="5465104" y="3683957"/>
            <a:ext cx="75421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7" name="Straight Arrow Connector 146">
            <a:extLst>
              <a:ext uri="{FF2B5EF4-FFF2-40B4-BE49-F238E27FC236}">
                <a16:creationId xmlns:a16="http://schemas.microsoft.com/office/drawing/2014/main" id="{AFB7B91A-7C85-4FF7-90D5-88411113F472}"/>
              </a:ext>
            </a:extLst>
          </p:cNvPr>
          <p:cNvCxnSpPr>
            <a:cxnSpLocks/>
            <a:stCxn id="94" idx="1"/>
            <a:endCxn id="116" idx="3"/>
          </p:cNvCxnSpPr>
          <p:nvPr/>
        </p:nvCxnSpPr>
        <p:spPr>
          <a:xfrm flipH="1">
            <a:off x="2783644" y="3683957"/>
            <a:ext cx="108557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1" name="Straight Arrow Connector 150">
            <a:extLst>
              <a:ext uri="{FF2B5EF4-FFF2-40B4-BE49-F238E27FC236}">
                <a16:creationId xmlns:a16="http://schemas.microsoft.com/office/drawing/2014/main" id="{2697E254-8407-4C8E-8C6F-2B99FFB3A0E2}"/>
              </a:ext>
            </a:extLst>
          </p:cNvPr>
          <p:cNvCxnSpPr>
            <a:cxnSpLocks/>
            <a:stCxn id="116" idx="2"/>
            <a:endCxn id="3" idx="0"/>
          </p:cNvCxnSpPr>
          <p:nvPr/>
        </p:nvCxnSpPr>
        <p:spPr>
          <a:xfrm flipH="1">
            <a:off x="1734097" y="4144032"/>
            <a:ext cx="1" cy="4400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D4E45879-B4F0-45E0-ACF4-AA3679E84322}"/>
              </a:ext>
            </a:extLst>
          </p:cNvPr>
          <p:cNvSpPr txBox="1"/>
          <p:nvPr/>
        </p:nvSpPr>
        <p:spPr>
          <a:xfrm>
            <a:off x="164925" y="162034"/>
            <a:ext cx="3279733" cy="863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IN" sz="4000" dirty="0">
                <a:solidFill>
                  <a:srgbClr val="FFFFFF"/>
                </a:solidFill>
                <a:latin typeface="+mj-lt"/>
                <a:ea typeface="+mj-ea"/>
                <a:cs typeface="+mj-cs"/>
              </a:rPr>
              <a:t>By Review2</a:t>
            </a:r>
            <a:r>
              <a:rPr lang="en-US" sz="4000" dirty="0">
                <a:solidFill>
                  <a:srgbClr val="FFFFFF"/>
                </a:solidFill>
                <a:latin typeface="+mj-lt"/>
                <a:ea typeface="+mj-ea"/>
                <a:cs typeface="+mj-cs"/>
              </a:rPr>
              <a:t>:</a:t>
            </a:r>
          </a:p>
        </p:txBody>
      </p:sp>
      <p:sp>
        <p:nvSpPr>
          <p:cNvPr id="3" name="Rectangle: Rounded Corners 2">
            <a:extLst>
              <a:ext uri="{FF2B5EF4-FFF2-40B4-BE49-F238E27FC236}">
                <a16:creationId xmlns:a16="http://schemas.microsoft.com/office/drawing/2014/main" id="{FE5510F6-CCA2-4962-845E-CB76399F1EF8}"/>
              </a:ext>
            </a:extLst>
          </p:cNvPr>
          <p:cNvSpPr/>
          <p:nvPr/>
        </p:nvSpPr>
        <p:spPr>
          <a:xfrm>
            <a:off x="575931" y="4584057"/>
            <a:ext cx="2316332" cy="7971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Integrating code with chatbot</a:t>
            </a:r>
            <a:endParaRPr lang="en-GB" dirty="0"/>
          </a:p>
        </p:txBody>
      </p:sp>
      <p:sp>
        <p:nvSpPr>
          <p:cNvPr id="11" name="Oval 10">
            <a:extLst>
              <a:ext uri="{FF2B5EF4-FFF2-40B4-BE49-F238E27FC236}">
                <a16:creationId xmlns:a16="http://schemas.microsoft.com/office/drawing/2014/main" id="{F17DAED9-44FB-4C7E-B950-A54C4FD30A83}"/>
              </a:ext>
            </a:extLst>
          </p:cNvPr>
          <p:cNvSpPr/>
          <p:nvPr/>
        </p:nvSpPr>
        <p:spPr>
          <a:xfrm>
            <a:off x="9650226" y="4430021"/>
            <a:ext cx="1167113" cy="110923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Repeat</a:t>
            </a:r>
          </a:p>
        </p:txBody>
      </p:sp>
      <p:sp>
        <p:nvSpPr>
          <p:cNvPr id="12" name="Rectangle: Rounded Corners 11">
            <a:extLst>
              <a:ext uri="{FF2B5EF4-FFF2-40B4-BE49-F238E27FC236}">
                <a16:creationId xmlns:a16="http://schemas.microsoft.com/office/drawing/2014/main" id="{6CEFBF87-7E7C-48FB-ADA5-6AB9D2F67355}"/>
              </a:ext>
            </a:extLst>
          </p:cNvPr>
          <p:cNvSpPr/>
          <p:nvPr/>
        </p:nvSpPr>
        <p:spPr>
          <a:xfrm>
            <a:off x="3622521" y="4586069"/>
            <a:ext cx="2316332" cy="7971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Send the results back through chatbot</a:t>
            </a:r>
          </a:p>
        </p:txBody>
      </p:sp>
      <p:sp>
        <p:nvSpPr>
          <p:cNvPr id="13" name="Rectangle: Rounded Corners 12">
            <a:extLst>
              <a:ext uri="{FF2B5EF4-FFF2-40B4-BE49-F238E27FC236}">
                <a16:creationId xmlns:a16="http://schemas.microsoft.com/office/drawing/2014/main" id="{1A59F4AB-2744-4285-9423-14E492F43A0B}"/>
              </a:ext>
            </a:extLst>
          </p:cNvPr>
          <p:cNvSpPr/>
          <p:nvPr/>
        </p:nvSpPr>
        <p:spPr>
          <a:xfrm>
            <a:off x="6864829" y="4524565"/>
            <a:ext cx="2084716" cy="9201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 the Results for monthly report</a:t>
            </a:r>
          </a:p>
        </p:txBody>
      </p:sp>
      <p:cxnSp>
        <p:nvCxnSpPr>
          <p:cNvPr id="14" name="Straight Arrow Connector 13">
            <a:extLst>
              <a:ext uri="{FF2B5EF4-FFF2-40B4-BE49-F238E27FC236}">
                <a16:creationId xmlns:a16="http://schemas.microsoft.com/office/drawing/2014/main" id="{C2DA12E1-ADAE-4988-9793-A1460799BC46}"/>
              </a:ext>
            </a:extLst>
          </p:cNvPr>
          <p:cNvCxnSpPr>
            <a:cxnSpLocks/>
          </p:cNvCxnSpPr>
          <p:nvPr/>
        </p:nvCxnSpPr>
        <p:spPr>
          <a:xfrm flipV="1">
            <a:off x="5938853" y="4984640"/>
            <a:ext cx="925976"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ED4A674A-A1D3-4472-BEC3-C5F46F79FC03}"/>
              </a:ext>
            </a:extLst>
          </p:cNvPr>
          <p:cNvCxnSpPr>
            <a:cxnSpLocks/>
          </p:cNvCxnSpPr>
          <p:nvPr/>
        </p:nvCxnSpPr>
        <p:spPr>
          <a:xfrm>
            <a:off x="8949545" y="4984640"/>
            <a:ext cx="700681"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131E06A0-DD30-41C1-A421-B0AB0B36439B}"/>
              </a:ext>
            </a:extLst>
          </p:cNvPr>
          <p:cNvCxnSpPr>
            <a:cxnSpLocks/>
            <a:stCxn id="3" idx="3"/>
            <a:endCxn id="12" idx="1"/>
          </p:cNvCxnSpPr>
          <p:nvPr/>
        </p:nvCxnSpPr>
        <p:spPr>
          <a:xfrm>
            <a:off x="2892263" y="4982629"/>
            <a:ext cx="730258" cy="20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26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61" y="319885"/>
            <a:ext cx="3177130" cy="843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dirty="0">
                <a:solidFill>
                  <a:srgbClr val="FFFFFF"/>
                </a:solidFill>
                <a:latin typeface="+mj-lt"/>
                <a:ea typeface="+mj-ea"/>
                <a:cs typeface="+mj-cs"/>
              </a:rPr>
              <a:t>Abstract:</a:t>
            </a: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TextBox 3">
            <a:extLst>
              <a:ext uri="{FF2B5EF4-FFF2-40B4-BE49-F238E27FC236}">
                <a16:creationId xmlns:a16="http://schemas.microsoft.com/office/drawing/2014/main" id="{66E59904-CA11-45F7-B535-0BD52C252607}"/>
              </a:ext>
            </a:extLst>
          </p:cNvPr>
          <p:cNvSpPr txBox="1"/>
          <p:nvPr/>
        </p:nvSpPr>
        <p:spPr>
          <a:xfrm>
            <a:off x="133811" y="1221117"/>
            <a:ext cx="11918513"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400" dirty="0">
                <a:ea typeface="+mn-lt"/>
                <a:cs typeface="+mn-lt"/>
              </a:rPr>
              <a:t>There is enough evidence to prove that overall physical, psychological and communal welfare of a human being is predominantly dependent on their mental health. </a:t>
            </a:r>
          </a:p>
          <a:p>
            <a:pPr marL="342900" indent="-342900">
              <a:buFont typeface="Arial"/>
              <a:buChar char="•"/>
            </a:pPr>
            <a:r>
              <a:rPr lang="en-GB" sz="2400" dirty="0">
                <a:ea typeface="+mn-lt"/>
                <a:cs typeface="+mn-lt"/>
              </a:rPr>
              <a:t>Depression is a common illness worldwide, with more than 264 million people affected. Close to 800 000 people die due to suicide every year. Suicide is the second leading cause of death in 15-29-year-olds.</a:t>
            </a:r>
          </a:p>
          <a:p>
            <a:pPr marL="342900" indent="-342900">
              <a:buFont typeface="Arial"/>
              <a:buChar char="•"/>
            </a:pPr>
            <a:r>
              <a:rPr lang="en-GB" sz="2400" dirty="0">
                <a:ea typeface="+mn-lt"/>
                <a:cs typeface="+mn-lt"/>
              </a:rPr>
              <a:t>Thus, early recognition and mediation in addressing issues regarding it is of utmost importance. </a:t>
            </a:r>
            <a:endParaRPr lang="en-US" sz="2400" dirty="0">
              <a:ea typeface="+mn-lt"/>
              <a:cs typeface="+mn-lt"/>
            </a:endParaRPr>
          </a:p>
          <a:p>
            <a:pPr marL="342900" indent="-342900">
              <a:buFont typeface="Arial"/>
              <a:buChar char="•"/>
            </a:pPr>
            <a:r>
              <a:rPr lang="en-GB" sz="2400" dirty="0">
                <a:ea typeface="+mn-lt"/>
                <a:cs typeface="+mn-lt"/>
              </a:rPr>
              <a:t>Individualized and ubiquitous sensing technologies such as smartphones, smartwatches etc. allow continuous tracking and gathering of data in an undisturbed and low-profile manner. </a:t>
            </a:r>
            <a:endParaRPr lang="en-US" sz="2400" dirty="0">
              <a:ea typeface="+mn-lt"/>
              <a:cs typeface="+mn-lt"/>
            </a:endParaRPr>
          </a:p>
          <a:p>
            <a:pPr marL="342900" indent="-342900">
              <a:buFont typeface="Arial"/>
              <a:buChar char="•"/>
            </a:pPr>
            <a:r>
              <a:rPr lang="en-GB" sz="2400" dirty="0">
                <a:ea typeface="+mn-lt"/>
                <a:cs typeface="+mn-lt"/>
              </a:rPr>
              <a:t>Sentimental Analysis using Natural Language Processing has been proposed to be applied to the collected data to monitor.</a:t>
            </a:r>
          </a:p>
          <a:p>
            <a:pPr marL="342900" indent="-342900">
              <a:buFont typeface="Arial"/>
              <a:buChar char="•"/>
            </a:pPr>
            <a:r>
              <a:rPr lang="en-GB" sz="2400" dirty="0">
                <a:ea typeface="+mn-lt"/>
                <a:cs typeface="+mn-lt"/>
              </a:rPr>
              <a:t>This project aims at gathering the data from the user through a chatbot which will be analysed by the system to prepare and publish the report to the user to keep them aware of their mental health.</a:t>
            </a:r>
            <a:endParaRPr lang="en-GB" sz="2400" dirty="0"/>
          </a:p>
        </p:txBody>
      </p:sp>
    </p:spTree>
    <p:extLst>
      <p:ext uri="{BB962C8B-B14F-4D97-AF65-F5344CB8AC3E}">
        <p14:creationId xmlns:p14="http://schemas.microsoft.com/office/powerpoint/2010/main" val="2295871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3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5" name="Oval 3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Freeform: Shape 3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pic>
        <p:nvPicPr>
          <p:cNvPr id="5" name="Picture 5" descr="A picture containing text&#10;&#10;Description automatically generated">
            <a:extLst>
              <a:ext uri="{FF2B5EF4-FFF2-40B4-BE49-F238E27FC236}">
                <a16:creationId xmlns:a16="http://schemas.microsoft.com/office/drawing/2014/main" id="{9055B343-8687-4054-B115-20AFFFF8F432}"/>
              </a:ext>
            </a:extLst>
          </p:cNvPr>
          <p:cNvPicPr>
            <a:picLocks noChangeAspect="1"/>
          </p:cNvPicPr>
          <p:nvPr/>
        </p:nvPicPr>
        <p:blipFill rotWithShape="1">
          <a:blip r:embed="rId2">
            <a:alphaModFix/>
          </a:blip>
          <a:srcRect t="9978" r="-1" b="-1"/>
          <a:stretch/>
        </p:blipFill>
        <p:spPr>
          <a:xfrm>
            <a:off x="3059" y="10"/>
            <a:ext cx="12188941" cy="6857990"/>
          </a:xfrm>
          <a:prstGeom prst="rect">
            <a:avLst/>
          </a:prstGeom>
        </p:spPr>
      </p:pic>
      <p:sp>
        <p:nvSpPr>
          <p:cNvPr id="40" name="Rectangle 4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7859F8A2-3F77-454C-9D07-4B442901DB30}"/>
              </a:ext>
            </a:extLst>
          </p:cNvPr>
          <p:cNvSpPr/>
          <p:nvPr/>
        </p:nvSpPr>
        <p:spPr>
          <a:xfrm>
            <a:off x="3822826" y="1559560"/>
            <a:ext cx="1676400" cy="914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Receiving text from Chat Bot</a:t>
            </a:r>
          </a:p>
        </p:txBody>
      </p:sp>
      <p:sp>
        <p:nvSpPr>
          <p:cNvPr id="86" name="Rectangle: Rounded Corners 85">
            <a:extLst>
              <a:ext uri="{FF2B5EF4-FFF2-40B4-BE49-F238E27FC236}">
                <a16:creationId xmlns:a16="http://schemas.microsoft.com/office/drawing/2014/main" id="{1EB953BF-8FE9-40F9-8388-F7DD6CCDAED4}"/>
              </a:ext>
            </a:extLst>
          </p:cNvPr>
          <p:cNvSpPr/>
          <p:nvPr/>
        </p:nvSpPr>
        <p:spPr>
          <a:xfrm>
            <a:off x="6187624" y="1557906"/>
            <a:ext cx="193631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Cleaning </a:t>
            </a:r>
            <a:r>
              <a:rPr lang="en-IN"/>
              <a:t>and pre-processing </a:t>
            </a:r>
            <a:r>
              <a:rPr lang="en-GB"/>
              <a:t>the text</a:t>
            </a:r>
          </a:p>
        </p:txBody>
      </p:sp>
      <p:sp>
        <p:nvSpPr>
          <p:cNvPr id="88" name="Rectangle: Rounded Corners 87">
            <a:extLst>
              <a:ext uri="{FF2B5EF4-FFF2-40B4-BE49-F238E27FC236}">
                <a16:creationId xmlns:a16="http://schemas.microsoft.com/office/drawing/2014/main" id="{9DE9D424-4A1B-4900-89F5-D0B329951700}"/>
              </a:ext>
            </a:extLst>
          </p:cNvPr>
          <p:cNvSpPr/>
          <p:nvPr/>
        </p:nvSpPr>
        <p:spPr>
          <a:xfrm>
            <a:off x="8819773" y="1557906"/>
            <a:ext cx="2444150"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Building Term Document Matrix</a:t>
            </a:r>
          </a:p>
        </p:txBody>
      </p:sp>
      <p:sp>
        <p:nvSpPr>
          <p:cNvPr id="90" name="Rectangle: Rounded Corners 89">
            <a:extLst>
              <a:ext uri="{FF2B5EF4-FFF2-40B4-BE49-F238E27FC236}">
                <a16:creationId xmlns:a16="http://schemas.microsoft.com/office/drawing/2014/main" id="{8A99290E-001A-43ED-8ED4-8283BE739361}"/>
              </a:ext>
            </a:extLst>
          </p:cNvPr>
          <p:cNvSpPr/>
          <p:nvPr/>
        </p:nvSpPr>
        <p:spPr>
          <a:xfrm>
            <a:off x="8991403" y="3224780"/>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92" name="Rectangle: Rounded Corners 91">
            <a:extLst>
              <a:ext uri="{FF2B5EF4-FFF2-40B4-BE49-F238E27FC236}">
                <a16:creationId xmlns:a16="http://schemas.microsoft.com/office/drawing/2014/main" id="{2A165CF7-86B1-4132-BFAB-2C5A1EA5253A}"/>
              </a:ext>
            </a:extLst>
          </p:cNvPr>
          <p:cNvSpPr/>
          <p:nvPr/>
        </p:nvSpPr>
        <p:spPr>
          <a:xfrm>
            <a:off x="6219314" y="3223882"/>
            <a:ext cx="1926564"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Calculating Sentiment Scores</a:t>
            </a:r>
          </a:p>
        </p:txBody>
      </p:sp>
      <p:sp>
        <p:nvSpPr>
          <p:cNvPr id="94" name="Rectangle: Rounded Corners 93">
            <a:extLst>
              <a:ext uri="{FF2B5EF4-FFF2-40B4-BE49-F238E27FC236}">
                <a16:creationId xmlns:a16="http://schemas.microsoft.com/office/drawing/2014/main" id="{CAF87742-1DF0-4E56-BED9-B5A8C2EF591B}"/>
              </a:ext>
            </a:extLst>
          </p:cNvPr>
          <p:cNvSpPr/>
          <p:nvPr/>
        </p:nvSpPr>
        <p:spPr>
          <a:xfrm>
            <a:off x="3869218" y="3238259"/>
            <a:ext cx="1595886" cy="8913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Emotion Classification</a:t>
            </a:r>
          </a:p>
        </p:txBody>
      </p:sp>
      <p:sp>
        <p:nvSpPr>
          <p:cNvPr id="96" name="Rectangle: Rounded Corners 95">
            <a:extLst>
              <a:ext uri="{FF2B5EF4-FFF2-40B4-BE49-F238E27FC236}">
                <a16:creationId xmlns:a16="http://schemas.microsoft.com/office/drawing/2014/main" id="{C3F8F8E4-D189-4E0F-8F2B-58BC95D03A65}"/>
              </a:ext>
            </a:extLst>
          </p:cNvPr>
          <p:cNvSpPr/>
          <p:nvPr/>
        </p:nvSpPr>
        <p:spPr>
          <a:xfrm>
            <a:off x="591101" y="1570007"/>
            <a:ext cx="2285999" cy="8913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Automated greetings by chatbot</a:t>
            </a:r>
          </a:p>
        </p:txBody>
      </p:sp>
      <p:cxnSp>
        <p:nvCxnSpPr>
          <p:cNvPr id="100" name="Straight Arrow Connector 99">
            <a:extLst>
              <a:ext uri="{FF2B5EF4-FFF2-40B4-BE49-F238E27FC236}">
                <a16:creationId xmlns:a16="http://schemas.microsoft.com/office/drawing/2014/main" id="{1EAFDB11-B1CB-4702-A227-325AFE18C6DA}"/>
              </a:ext>
            </a:extLst>
          </p:cNvPr>
          <p:cNvCxnSpPr>
            <a:cxnSpLocks/>
            <a:stCxn id="14" idx="3"/>
            <a:endCxn id="4" idx="1"/>
          </p:cNvCxnSpPr>
          <p:nvPr/>
        </p:nvCxnSpPr>
        <p:spPr>
          <a:xfrm>
            <a:off x="2877100" y="2015705"/>
            <a:ext cx="945726" cy="10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2" name="Straight Arrow Connector 101">
            <a:extLst>
              <a:ext uri="{FF2B5EF4-FFF2-40B4-BE49-F238E27FC236}">
                <a16:creationId xmlns:a16="http://schemas.microsoft.com/office/drawing/2014/main" id="{B02993AC-366B-41A6-A667-C90531597C73}"/>
              </a:ext>
            </a:extLst>
          </p:cNvPr>
          <p:cNvCxnSpPr>
            <a:cxnSpLocks/>
            <a:stCxn id="4" idx="3"/>
            <a:endCxn id="5" idx="1"/>
          </p:cNvCxnSpPr>
          <p:nvPr/>
        </p:nvCxnSpPr>
        <p:spPr>
          <a:xfrm flipV="1">
            <a:off x="5499226" y="2015106"/>
            <a:ext cx="688398" cy="16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4" name="Straight Arrow Connector 103">
            <a:extLst>
              <a:ext uri="{FF2B5EF4-FFF2-40B4-BE49-F238E27FC236}">
                <a16:creationId xmlns:a16="http://schemas.microsoft.com/office/drawing/2014/main" id="{38AB6C78-0BC0-48E2-A4B6-F8342B53A88D}"/>
              </a:ext>
            </a:extLst>
          </p:cNvPr>
          <p:cNvCxnSpPr>
            <a:cxnSpLocks/>
            <a:stCxn id="6" idx="2"/>
            <a:endCxn id="7" idx="0"/>
          </p:cNvCxnSpPr>
          <p:nvPr/>
        </p:nvCxnSpPr>
        <p:spPr>
          <a:xfrm flipH="1">
            <a:off x="10040950" y="2478056"/>
            <a:ext cx="898" cy="7467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6" name="TextBox 105">
            <a:extLst>
              <a:ext uri="{FF2B5EF4-FFF2-40B4-BE49-F238E27FC236}">
                <a16:creationId xmlns:a16="http://schemas.microsoft.com/office/drawing/2014/main" id="{DE1D2AD2-6F03-413D-8545-E6E768472900}"/>
              </a:ext>
            </a:extLst>
          </p:cNvPr>
          <p:cNvSpPr txBox="1"/>
          <p:nvPr/>
        </p:nvSpPr>
        <p:spPr>
          <a:xfrm>
            <a:off x="1046985" y="1129651"/>
            <a:ext cx="1374227" cy="369332"/>
          </a:xfrm>
          <a:prstGeom prst="rect">
            <a:avLst/>
          </a:prstGeom>
          <a:noFill/>
        </p:spPr>
        <p:txBody>
          <a:bodyPr wrap="square" rtlCol="0">
            <a:spAutoFit/>
          </a:bodyPr>
          <a:lstStyle/>
          <a:p>
            <a:pPr algn="l"/>
            <a:r>
              <a:rPr lang="en-IN" err="1">
                <a:solidFill>
                  <a:schemeClr val="accent2">
                    <a:lumMod val="60000"/>
                    <a:lumOff val="40000"/>
                  </a:schemeClr>
                </a:solidFill>
              </a:rPr>
              <a:t>telegram.bot</a:t>
            </a:r>
            <a:endParaRPr lang="en-US">
              <a:solidFill>
                <a:schemeClr val="accent2">
                  <a:lumMod val="60000"/>
                  <a:lumOff val="40000"/>
                </a:schemeClr>
              </a:solidFill>
            </a:endParaRPr>
          </a:p>
        </p:txBody>
      </p:sp>
      <p:sp>
        <p:nvSpPr>
          <p:cNvPr id="108" name="TextBox 107">
            <a:extLst>
              <a:ext uri="{FF2B5EF4-FFF2-40B4-BE49-F238E27FC236}">
                <a16:creationId xmlns:a16="http://schemas.microsoft.com/office/drawing/2014/main" id="{3FCD2275-A232-41F6-89D7-B334D1FCD484}"/>
              </a:ext>
            </a:extLst>
          </p:cNvPr>
          <p:cNvSpPr txBox="1"/>
          <p:nvPr/>
        </p:nvSpPr>
        <p:spPr>
          <a:xfrm>
            <a:off x="6430082" y="2854550"/>
            <a:ext cx="1828800" cy="369332"/>
          </a:xfrm>
          <a:prstGeom prst="rect">
            <a:avLst/>
          </a:prstGeom>
          <a:noFill/>
        </p:spPr>
        <p:txBody>
          <a:bodyPr wrap="square" rtlCol="0">
            <a:spAutoFit/>
          </a:bodyPr>
          <a:lstStyle/>
          <a:p>
            <a:pPr algn="l"/>
            <a:r>
              <a:rPr lang="en-IN" err="1">
                <a:solidFill>
                  <a:schemeClr val="accent2">
                    <a:lumMod val="60000"/>
                    <a:lumOff val="40000"/>
                  </a:schemeClr>
                </a:solidFill>
              </a:rPr>
              <a:t>syuzhet</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0" name="TextBox 109">
            <a:extLst>
              <a:ext uri="{FF2B5EF4-FFF2-40B4-BE49-F238E27FC236}">
                <a16:creationId xmlns:a16="http://schemas.microsoft.com/office/drawing/2014/main" id="{E6FBEF27-B036-4148-A0EC-BD3E12F3F699}"/>
              </a:ext>
            </a:extLst>
          </p:cNvPr>
          <p:cNvSpPr txBox="1"/>
          <p:nvPr/>
        </p:nvSpPr>
        <p:spPr>
          <a:xfrm>
            <a:off x="6312849" y="923676"/>
            <a:ext cx="1739493" cy="646331"/>
          </a:xfrm>
          <a:prstGeom prst="rect">
            <a:avLst/>
          </a:prstGeom>
          <a:noFill/>
        </p:spPr>
        <p:txBody>
          <a:bodyPr wrap="square" rtlCol="0">
            <a:spAutoFit/>
          </a:bodyPr>
          <a:lstStyle/>
          <a:p>
            <a:pPr algn="ctr"/>
            <a:r>
              <a:rPr lang="en-IN">
                <a:solidFill>
                  <a:schemeClr val="accent2">
                    <a:lumMod val="60000"/>
                    <a:lumOff val="40000"/>
                  </a:schemeClr>
                </a:solidFill>
              </a:rPr>
              <a:t>tm library</a:t>
            </a:r>
            <a:br>
              <a:rPr lang="en-IN">
                <a:solidFill>
                  <a:schemeClr val="accent2">
                    <a:lumMod val="60000"/>
                    <a:lumOff val="40000"/>
                  </a:schemeClr>
                </a:solidFill>
              </a:rPr>
            </a:br>
            <a:r>
              <a:rPr lang="en-IN">
                <a:solidFill>
                  <a:schemeClr val="accent2">
                    <a:lumMod val="60000"/>
                    <a:lumOff val="40000"/>
                  </a:schemeClr>
                </a:solidFill>
              </a:rPr>
              <a:t>snowball library</a:t>
            </a:r>
            <a:endParaRPr lang="en-US">
              <a:solidFill>
                <a:schemeClr val="accent2">
                  <a:lumMod val="60000"/>
                  <a:lumOff val="40000"/>
                </a:schemeClr>
              </a:solidFill>
            </a:endParaRPr>
          </a:p>
        </p:txBody>
      </p:sp>
      <p:sp>
        <p:nvSpPr>
          <p:cNvPr id="112" name="TextBox 111">
            <a:extLst>
              <a:ext uri="{FF2B5EF4-FFF2-40B4-BE49-F238E27FC236}">
                <a16:creationId xmlns:a16="http://schemas.microsoft.com/office/drawing/2014/main" id="{2A5A7CC3-4D83-4DB6-9C3D-6FA6F4D0B59A}"/>
              </a:ext>
            </a:extLst>
          </p:cNvPr>
          <p:cNvSpPr txBox="1"/>
          <p:nvPr/>
        </p:nvSpPr>
        <p:spPr>
          <a:xfrm>
            <a:off x="10062457" y="2866649"/>
            <a:ext cx="1870027" cy="369332"/>
          </a:xfrm>
          <a:prstGeom prst="rect">
            <a:avLst/>
          </a:prstGeom>
          <a:noFill/>
        </p:spPr>
        <p:txBody>
          <a:bodyPr wrap="square" rtlCol="0">
            <a:spAutoFit/>
          </a:bodyPr>
          <a:lstStyle/>
          <a:p>
            <a:pPr algn="l"/>
            <a:r>
              <a:rPr lang="en-IN" err="1">
                <a:solidFill>
                  <a:schemeClr val="accent2">
                    <a:lumMod val="60000"/>
                    <a:lumOff val="40000"/>
                  </a:schemeClr>
                </a:solidFill>
              </a:rPr>
              <a:t>wordcloud</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4" name="TextBox 113">
            <a:extLst>
              <a:ext uri="{FF2B5EF4-FFF2-40B4-BE49-F238E27FC236}">
                <a16:creationId xmlns:a16="http://schemas.microsoft.com/office/drawing/2014/main" id="{8EB4BA1A-5261-4D73-96CD-9ACFA121E14D}"/>
              </a:ext>
            </a:extLst>
          </p:cNvPr>
          <p:cNvSpPr txBox="1"/>
          <p:nvPr/>
        </p:nvSpPr>
        <p:spPr>
          <a:xfrm>
            <a:off x="3973912" y="2837664"/>
            <a:ext cx="1374227" cy="369332"/>
          </a:xfrm>
          <a:prstGeom prst="rect">
            <a:avLst/>
          </a:prstGeom>
          <a:noFill/>
        </p:spPr>
        <p:txBody>
          <a:bodyPr wrap="square" rtlCol="0">
            <a:spAutoFit/>
          </a:bodyPr>
          <a:lstStyle/>
          <a:p>
            <a:pPr algn="ctr"/>
            <a:r>
              <a:rPr lang="en-IN" err="1">
                <a:solidFill>
                  <a:schemeClr val="accent2">
                    <a:lumMod val="60000"/>
                    <a:lumOff val="40000"/>
                  </a:schemeClr>
                </a:solidFill>
              </a:rPr>
              <a:t>nrc</a:t>
            </a:r>
            <a:r>
              <a:rPr lang="en-IN">
                <a:solidFill>
                  <a:schemeClr val="accent2">
                    <a:lumMod val="60000"/>
                    <a:lumOff val="40000"/>
                  </a:schemeClr>
                </a:solidFill>
              </a:rPr>
              <a:t> lexicon</a:t>
            </a:r>
            <a:endParaRPr lang="en-US">
              <a:solidFill>
                <a:schemeClr val="accent2">
                  <a:lumMod val="60000"/>
                  <a:lumOff val="40000"/>
                </a:schemeClr>
              </a:solidFill>
            </a:endParaRPr>
          </a:p>
        </p:txBody>
      </p:sp>
      <p:sp>
        <p:nvSpPr>
          <p:cNvPr id="116" name="Rectangle: Rounded Corners 115">
            <a:extLst>
              <a:ext uri="{FF2B5EF4-FFF2-40B4-BE49-F238E27FC236}">
                <a16:creationId xmlns:a16="http://schemas.microsoft.com/office/drawing/2014/main" id="{60EE1D35-09CB-4A27-A020-C604A7AC7A5E}"/>
              </a:ext>
            </a:extLst>
          </p:cNvPr>
          <p:cNvSpPr/>
          <p:nvPr/>
        </p:nvSpPr>
        <p:spPr>
          <a:xfrm>
            <a:off x="684551" y="3223882"/>
            <a:ext cx="2099093"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118" name="TextBox 117">
            <a:extLst>
              <a:ext uri="{FF2B5EF4-FFF2-40B4-BE49-F238E27FC236}">
                <a16:creationId xmlns:a16="http://schemas.microsoft.com/office/drawing/2014/main" id="{ED8AA37E-FFD5-41C2-8081-0673EB1BA268}"/>
              </a:ext>
            </a:extLst>
          </p:cNvPr>
          <p:cNvSpPr txBox="1"/>
          <p:nvPr/>
        </p:nvSpPr>
        <p:spPr>
          <a:xfrm>
            <a:off x="657839" y="2608058"/>
            <a:ext cx="2343044" cy="646331"/>
          </a:xfrm>
          <a:prstGeom prst="rect">
            <a:avLst/>
          </a:prstGeom>
          <a:noFill/>
        </p:spPr>
        <p:txBody>
          <a:bodyPr wrap="square" rtlCol="0">
            <a:spAutoFit/>
          </a:bodyPr>
          <a:lstStyle/>
          <a:p>
            <a:pPr algn="ctr"/>
            <a:r>
              <a:rPr lang="en-IN" err="1">
                <a:solidFill>
                  <a:schemeClr val="accent2">
                    <a:lumMod val="60000"/>
                    <a:lumOff val="40000"/>
                  </a:schemeClr>
                </a:solidFill>
              </a:rPr>
              <a:t>Rcolorbrewer</a:t>
            </a:r>
            <a:r>
              <a:rPr lang="en-IN">
                <a:solidFill>
                  <a:schemeClr val="accent2">
                    <a:lumMod val="60000"/>
                    <a:lumOff val="40000"/>
                  </a:schemeClr>
                </a:solidFill>
              </a:rPr>
              <a:t> library</a:t>
            </a:r>
            <a:br>
              <a:rPr lang="en-IN">
                <a:solidFill>
                  <a:schemeClr val="accent2">
                    <a:lumMod val="60000"/>
                    <a:lumOff val="40000"/>
                  </a:schemeClr>
                </a:solidFill>
              </a:rPr>
            </a:br>
            <a:r>
              <a:rPr lang="en-IN">
                <a:solidFill>
                  <a:schemeClr val="accent2">
                    <a:lumMod val="60000"/>
                    <a:lumOff val="40000"/>
                  </a:schemeClr>
                </a:solidFill>
              </a:rPr>
              <a:t>ggplot library</a:t>
            </a:r>
            <a:endParaRPr lang="en-US">
              <a:solidFill>
                <a:schemeClr val="accent2">
                  <a:lumMod val="60000"/>
                  <a:lumOff val="40000"/>
                </a:schemeClr>
              </a:solidFill>
            </a:endParaRPr>
          </a:p>
        </p:txBody>
      </p:sp>
      <p:cxnSp>
        <p:nvCxnSpPr>
          <p:cNvPr id="135" name="Straight Arrow Connector 134">
            <a:extLst>
              <a:ext uri="{FF2B5EF4-FFF2-40B4-BE49-F238E27FC236}">
                <a16:creationId xmlns:a16="http://schemas.microsoft.com/office/drawing/2014/main" id="{54717694-0AB3-460E-A21D-02C644515051}"/>
              </a:ext>
            </a:extLst>
          </p:cNvPr>
          <p:cNvCxnSpPr>
            <a:cxnSpLocks/>
            <a:stCxn id="86" idx="3"/>
            <a:endCxn id="88" idx="1"/>
          </p:cNvCxnSpPr>
          <p:nvPr/>
        </p:nvCxnSpPr>
        <p:spPr>
          <a:xfrm>
            <a:off x="8123938" y="2015106"/>
            <a:ext cx="695835" cy="28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9" name="Straight Arrow Connector 138">
            <a:extLst>
              <a:ext uri="{FF2B5EF4-FFF2-40B4-BE49-F238E27FC236}">
                <a16:creationId xmlns:a16="http://schemas.microsoft.com/office/drawing/2014/main" id="{E49A873F-E17D-4156-9CA4-9C702E916DB6}"/>
              </a:ext>
            </a:extLst>
          </p:cNvPr>
          <p:cNvCxnSpPr>
            <a:cxnSpLocks/>
            <a:stCxn id="90" idx="1"/>
            <a:endCxn id="92" idx="3"/>
          </p:cNvCxnSpPr>
          <p:nvPr/>
        </p:nvCxnSpPr>
        <p:spPr>
          <a:xfrm flipH="1" flipV="1">
            <a:off x="8145878" y="3683957"/>
            <a:ext cx="845525" cy="8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3" name="Straight Arrow Connector 142">
            <a:extLst>
              <a:ext uri="{FF2B5EF4-FFF2-40B4-BE49-F238E27FC236}">
                <a16:creationId xmlns:a16="http://schemas.microsoft.com/office/drawing/2014/main" id="{8914F77B-E8AF-4D69-869D-69A12ABEE767}"/>
              </a:ext>
            </a:extLst>
          </p:cNvPr>
          <p:cNvCxnSpPr>
            <a:cxnSpLocks/>
            <a:stCxn id="92" idx="1"/>
            <a:endCxn id="94" idx="3"/>
          </p:cNvCxnSpPr>
          <p:nvPr/>
        </p:nvCxnSpPr>
        <p:spPr>
          <a:xfrm flipH="1">
            <a:off x="5465104" y="3683957"/>
            <a:ext cx="75421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7" name="Straight Arrow Connector 146">
            <a:extLst>
              <a:ext uri="{FF2B5EF4-FFF2-40B4-BE49-F238E27FC236}">
                <a16:creationId xmlns:a16="http://schemas.microsoft.com/office/drawing/2014/main" id="{AFB7B91A-7C85-4FF7-90D5-88411113F472}"/>
              </a:ext>
            </a:extLst>
          </p:cNvPr>
          <p:cNvCxnSpPr>
            <a:cxnSpLocks/>
            <a:stCxn id="94" idx="1"/>
            <a:endCxn id="116" idx="3"/>
          </p:cNvCxnSpPr>
          <p:nvPr/>
        </p:nvCxnSpPr>
        <p:spPr>
          <a:xfrm flipH="1">
            <a:off x="2783644" y="3683957"/>
            <a:ext cx="108557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1" name="Straight Arrow Connector 150">
            <a:extLst>
              <a:ext uri="{FF2B5EF4-FFF2-40B4-BE49-F238E27FC236}">
                <a16:creationId xmlns:a16="http://schemas.microsoft.com/office/drawing/2014/main" id="{2697E254-8407-4C8E-8C6F-2B99FFB3A0E2}"/>
              </a:ext>
            </a:extLst>
          </p:cNvPr>
          <p:cNvCxnSpPr>
            <a:cxnSpLocks/>
            <a:stCxn id="116" idx="2"/>
          </p:cNvCxnSpPr>
          <p:nvPr/>
        </p:nvCxnSpPr>
        <p:spPr>
          <a:xfrm flipH="1">
            <a:off x="1734097" y="4144032"/>
            <a:ext cx="1" cy="4600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820421AE-FBED-4D7F-B2EA-3385E56AFDAA}"/>
              </a:ext>
            </a:extLst>
          </p:cNvPr>
          <p:cNvSpPr txBox="1"/>
          <p:nvPr/>
        </p:nvSpPr>
        <p:spPr>
          <a:xfrm>
            <a:off x="164925" y="162034"/>
            <a:ext cx="3279733" cy="863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IN" sz="4000" dirty="0">
                <a:solidFill>
                  <a:srgbClr val="FFFFFF"/>
                </a:solidFill>
                <a:latin typeface="+mj-lt"/>
                <a:ea typeface="+mj-ea"/>
                <a:cs typeface="+mj-cs"/>
              </a:rPr>
              <a:t>By Review3</a:t>
            </a:r>
            <a:r>
              <a:rPr lang="en-US" sz="4000" dirty="0">
                <a:solidFill>
                  <a:srgbClr val="FFFFFF"/>
                </a:solidFill>
                <a:latin typeface="+mj-lt"/>
                <a:ea typeface="+mj-ea"/>
                <a:cs typeface="+mj-cs"/>
              </a:rPr>
              <a:t>:</a:t>
            </a:r>
          </a:p>
        </p:txBody>
      </p:sp>
      <p:cxnSp>
        <p:nvCxnSpPr>
          <p:cNvPr id="3" name="Straight Arrow Connector 2">
            <a:extLst>
              <a:ext uri="{FF2B5EF4-FFF2-40B4-BE49-F238E27FC236}">
                <a16:creationId xmlns:a16="http://schemas.microsoft.com/office/drawing/2014/main" id="{326A1F74-C04B-4C05-9638-D1FCD5B78645}"/>
              </a:ext>
            </a:extLst>
          </p:cNvPr>
          <p:cNvCxnSpPr>
            <a:cxnSpLocks/>
            <a:stCxn id="116" idx="2"/>
            <a:endCxn id="3" idx="0"/>
          </p:cNvCxnSpPr>
          <p:nvPr/>
        </p:nvCxnSpPr>
        <p:spPr>
          <a:xfrm flipH="1">
            <a:off x="1734097" y="4144032"/>
            <a:ext cx="1" cy="4400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ctangle: Rounded Corners 3">
            <a:extLst>
              <a:ext uri="{FF2B5EF4-FFF2-40B4-BE49-F238E27FC236}">
                <a16:creationId xmlns:a16="http://schemas.microsoft.com/office/drawing/2014/main" id="{EB1EB324-89EB-4BF6-8D04-4774D6274AF1}"/>
              </a:ext>
            </a:extLst>
          </p:cNvPr>
          <p:cNvSpPr/>
          <p:nvPr/>
        </p:nvSpPr>
        <p:spPr>
          <a:xfrm>
            <a:off x="575931" y="4584057"/>
            <a:ext cx="2316332" cy="79714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Integrating code with chatbot</a:t>
            </a:r>
            <a:endParaRPr lang="en-GB" dirty="0"/>
          </a:p>
        </p:txBody>
      </p:sp>
      <p:sp>
        <p:nvSpPr>
          <p:cNvPr id="6" name="Oval 5">
            <a:extLst>
              <a:ext uri="{FF2B5EF4-FFF2-40B4-BE49-F238E27FC236}">
                <a16:creationId xmlns:a16="http://schemas.microsoft.com/office/drawing/2014/main" id="{A8FA3D3A-D077-4B51-87ED-C66CFE188AAA}"/>
              </a:ext>
            </a:extLst>
          </p:cNvPr>
          <p:cNvSpPr/>
          <p:nvPr/>
        </p:nvSpPr>
        <p:spPr>
          <a:xfrm>
            <a:off x="9650226" y="4430021"/>
            <a:ext cx="1167113" cy="110923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Repeat</a:t>
            </a:r>
          </a:p>
        </p:txBody>
      </p:sp>
      <p:sp>
        <p:nvSpPr>
          <p:cNvPr id="7" name="Rectangle: Rounded Corners 6">
            <a:extLst>
              <a:ext uri="{FF2B5EF4-FFF2-40B4-BE49-F238E27FC236}">
                <a16:creationId xmlns:a16="http://schemas.microsoft.com/office/drawing/2014/main" id="{DDC94732-3B48-45DA-B8C5-84AD03E28D54}"/>
              </a:ext>
            </a:extLst>
          </p:cNvPr>
          <p:cNvSpPr/>
          <p:nvPr/>
        </p:nvSpPr>
        <p:spPr>
          <a:xfrm>
            <a:off x="3622521" y="4586069"/>
            <a:ext cx="2316332" cy="79714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Send the results back through chatbot</a:t>
            </a:r>
          </a:p>
        </p:txBody>
      </p:sp>
      <p:sp>
        <p:nvSpPr>
          <p:cNvPr id="8" name="Rectangle: Rounded Corners 7">
            <a:extLst>
              <a:ext uri="{FF2B5EF4-FFF2-40B4-BE49-F238E27FC236}">
                <a16:creationId xmlns:a16="http://schemas.microsoft.com/office/drawing/2014/main" id="{AEEE2094-D7EA-442B-A385-00CD8461B1E2}"/>
              </a:ext>
            </a:extLst>
          </p:cNvPr>
          <p:cNvSpPr/>
          <p:nvPr/>
        </p:nvSpPr>
        <p:spPr>
          <a:xfrm>
            <a:off x="6864829" y="4524565"/>
            <a:ext cx="2084716"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 the Results for monthly report</a:t>
            </a:r>
          </a:p>
        </p:txBody>
      </p:sp>
      <p:cxnSp>
        <p:nvCxnSpPr>
          <p:cNvPr id="9" name="Straight Arrow Connector 8">
            <a:extLst>
              <a:ext uri="{FF2B5EF4-FFF2-40B4-BE49-F238E27FC236}">
                <a16:creationId xmlns:a16="http://schemas.microsoft.com/office/drawing/2014/main" id="{2B92450C-22E6-48C9-9FC7-F1AC565C201D}"/>
              </a:ext>
            </a:extLst>
          </p:cNvPr>
          <p:cNvCxnSpPr>
            <a:cxnSpLocks/>
          </p:cNvCxnSpPr>
          <p:nvPr/>
        </p:nvCxnSpPr>
        <p:spPr>
          <a:xfrm flipV="1">
            <a:off x="5938853" y="4984640"/>
            <a:ext cx="925976"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E6518126-FBC2-4D93-855A-943842657365}"/>
              </a:ext>
            </a:extLst>
          </p:cNvPr>
          <p:cNvCxnSpPr>
            <a:cxnSpLocks/>
          </p:cNvCxnSpPr>
          <p:nvPr/>
        </p:nvCxnSpPr>
        <p:spPr>
          <a:xfrm>
            <a:off x="8949545" y="4984640"/>
            <a:ext cx="700681"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BC39D800-4698-497D-981F-5A4ED8938E64}"/>
              </a:ext>
            </a:extLst>
          </p:cNvPr>
          <p:cNvCxnSpPr>
            <a:cxnSpLocks/>
            <a:stCxn id="3" idx="3"/>
            <a:endCxn id="12" idx="1"/>
          </p:cNvCxnSpPr>
          <p:nvPr/>
        </p:nvCxnSpPr>
        <p:spPr>
          <a:xfrm>
            <a:off x="2892263" y="4982629"/>
            <a:ext cx="730258" cy="20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6756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61" y="319885"/>
            <a:ext cx="3177130" cy="843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algn="ctr">
              <a:lnSpc>
                <a:spcPct val="90000"/>
              </a:lnSpc>
              <a:spcBef>
                <a:spcPct val="0"/>
              </a:spcBef>
              <a:spcAft>
                <a:spcPts val="600"/>
              </a:spcAft>
            </a:pPr>
            <a:r>
              <a:rPr lang="en-IN" sz="5400" dirty="0">
                <a:solidFill>
                  <a:srgbClr val="FFFFFF"/>
                </a:solidFill>
                <a:latin typeface="+mj-lt"/>
                <a:ea typeface="+mj-ea"/>
                <a:cs typeface="+mj-cs"/>
              </a:rPr>
              <a:t>References</a:t>
            </a:r>
            <a:r>
              <a:rPr lang="en-US" sz="5400" dirty="0">
                <a:solidFill>
                  <a:srgbClr val="FFFFFF"/>
                </a:solidFill>
                <a:latin typeface="+mj-lt"/>
                <a:ea typeface="+mj-ea"/>
                <a:cs typeface="+mj-cs"/>
              </a:rPr>
              <a:t>:</a:t>
            </a: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TextBox 3">
            <a:extLst>
              <a:ext uri="{FF2B5EF4-FFF2-40B4-BE49-F238E27FC236}">
                <a16:creationId xmlns:a16="http://schemas.microsoft.com/office/drawing/2014/main" id="{CAAD5F9F-6E62-4287-910C-7DB6F60025AF}"/>
              </a:ext>
            </a:extLst>
          </p:cNvPr>
          <p:cNvSpPr txBox="1"/>
          <p:nvPr/>
        </p:nvSpPr>
        <p:spPr>
          <a:xfrm>
            <a:off x="574116" y="1284678"/>
            <a:ext cx="11061103" cy="5078313"/>
          </a:xfrm>
          <a:prstGeom prst="rect">
            <a:avLst/>
          </a:prstGeom>
          <a:noFill/>
        </p:spPr>
        <p:txBody>
          <a:bodyPr wrap="square" rtlCol="0">
            <a:spAutoFit/>
          </a:bodyPr>
          <a:lstStyle/>
          <a:p>
            <a:r>
              <a:rPr lang="en-US" sz="1800" dirty="0">
                <a:latin typeface="Gill Sans Nova"/>
                <a:ea typeface="Gill Sans"/>
                <a:cs typeface="Gill Sans"/>
                <a:sym typeface="Gill Sans"/>
              </a:rPr>
              <a:t>[1] </a:t>
            </a:r>
            <a:r>
              <a:rPr lang="en-US" sz="1800" dirty="0" err="1">
                <a:latin typeface="Gill Sans Nova"/>
                <a:ea typeface="Gill Sans"/>
                <a:cs typeface="Gill Sans"/>
                <a:sym typeface="Gill Sans"/>
              </a:rPr>
              <a:t>Doaa</a:t>
            </a:r>
            <a:r>
              <a:rPr lang="en-US" sz="1800" dirty="0">
                <a:latin typeface="Gill Sans Nova"/>
                <a:ea typeface="Gill Sans"/>
                <a:cs typeface="Gill Sans"/>
                <a:sym typeface="Gill Sans"/>
              </a:rPr>
              <a:t> </a:t>
            </a:r>
            <a:r>
              <a:rPr lang="en-US" sz="1800" dirty="0" err="1">
                <a:latin typeface="Gill Sans Nova"/>
                <a:ea typeface="Gill Sans"/>
                <a:cs typeface="Gill Sans"/>
                <a:sym typeface="Gill Sans"/>
              </a:rPr>
              <a:t>Mohey</a:t>
            </a:r>
            <a:r>
              <a:rPr lang="en-US" sz="1800" dirty="0">
                <a:latin typeface="Gill Sans Nova"/>
                <a:ea typeface="Gill Sans"/>
                <a:cs typeface="Gill Sans"/>
                <a:sym typeface="Gill Sans"/>
              </a:rPr>
              <a:t> El-Din Mohamed Hussein(January 2016). Analyzing Scientific Papers Based on Sentiment Analysis (First Draft).​</a:t>
            </a:r>
            <a:endParaRPr lang="en-IN" sz="1800" dirty="0">
              <a:latin typeface="Gill Sans Nova"/>
              <a:ea typeface="Gill Sans"/>
              <a:cs typeface="Gill Sans"/>
              <a:sym typeface="Gill Sans"/>
            </a:endParaRPr>
          </a:p>
          <a:p>
            <a:endParaRPr lang="en-IN" dirty="0">
              <a:latin typeface="Gill Sans Nova"/>
              <a:ea typeface="Gill Sans"/>
              <a:cs typeface="Gill Sans"/>
              <a:sym typeface="Gill Sans"/>
            </a:endParaRPr>
          </a:p>
          <a:p>
            <a:r>
              <a:rPr lang="en-US" sz="1800" dirty="0">
                <a:latin typeface="Gill Sans Nova"/>
                <a:ea typeface="Gill Sans"/>
                <a:cs typeface="Gill Sans"/>
                <a:sym typeface="Gill Sans"/>
              </a:rPr>
              <a:t>[2] </a:t>
            </a:r>
            <a:r>
              <a:rPr lang="en-US" sz="1800" dirty="0" err="1">
                <a:latin typeface="Gill Sans Nova"/>
                <a:ea typeface="Gill Sans"/>
                <a:cs typeface="Gill Sans"/>
                <a:sym typeface="Gill Sans"/>
              </a:rPr>
              <a:t>Akshi</a:t>
            </a:r>
            <a:r>
              <a:rPr lang="en-US" sz="1800" dirty="0">
                <a:latin typeface="Gill Sans Nova"/>
                <a:ea typeface="Gill Sans"/>
                <a:cs typeface="Gill Sans"/>
                <a:sym typeface="Gill Sans"/>
              </a:rPr>
              <a:t> Kumar, </a:t>
            </a:r>
            <a:r>
              <a:rPr lang="en-US" sz="1800" dirty="0" err="1">
                <a:latin typeface="Gill Sans Nova"/>
                <a:ea typeface="Gill Sans"/>
                <a:cs typeface="Gill Sans"/>
                <a:sym typeface="Gill Sans"/>
              </a:rPr>
              <a:t>Teeja</a:t>
            </a:r>
            <a:r>
              <a:rPr lang="en-US" sz="1800" dirty="0">
                <a:latin typeface="Gill Sans Nova"/>
                <a:ea typeface="Gill Sans"/>
                <a:cs typeface="Gill Sans"/>
                <a:sym typeface="Gill Sans"/>
              </a:rPr>
              <a:t> Mary Sebastian(July 2012).Sentiment Analysis on Twitter. International Journal of Computer Science Issues 9(3):372-378​</a:t>
            </a:r>
            <a:endParaRPr lang="en-IN" sz="1800" dirty="0">
              <a:latin typeface="Gill Sans Nova"/>
              <a:ea typeface="Gill Sans"/>
              <a:cs typeface="Gill Sans"/>
              <a:sym typeface="Gill Sans"/>
            </a:endParaRPr>
          </a:p>
          <a:p>
            <a:endParaRPr lang="en-IN" dirty="0">
              <a:latin typeface="Gill Sans Nova"/>
              <a:ea typeface="Gill Sans"/>
              <a:cs typeface="Gill Sans"/>
              <a:sym typeface="Gill Sans"/>
            </a:endParaRPr>
          </a:p>
          <a:p>
            <a:r>
              <a:rPr lang="en-US" sz="1800" dirty="0">
                <a:latin typeface="Gill Sans Nova"/>
                <a:ea typeface="Gill Sans"/>
                <a:cs typeface="Gill Sans"/>
                <a:sym typeface="Gill Sans"/>
              </a:rPr>
              <a:t>[3]</a:t>
            </a:r>
            <a:r>
              <a:rPr lang="en-US" sz="1800" dirty="0" err="1">
                <a:latin typeface="Gill Sans Nova"/>
                <a:ea typeface="Gill Sans"/>
                <a:cs typeface="Gill Sans"/>
                <a:sym typeface="Gill Sans"/>
              </a:rPr>
              <a:t>Changliang</a:t>
            </a:r>
            <a:r>
              <a:rPr lang="en-US" sz="1800" dirty="0">
                <a:latin typeface="Gill Sans Nova"/>
                <a:ea typeface="Gill Sans"/>
                <a:cs typeface="Gill Sans"/>
                <a:sym typeface="Gill Sans"/>
              </a:rPr>
              <a:t> Li, Bo </a:t>
            </a:r>
            <a:r>
              <a:rPr lang="en-US" sz="1800" dirty="0" err="1">
                <a:latin typeface="Gill Sans Nova"/>
                <a:ea typeface="Gill Sans"/>
                <a:cs typeface="Gill Sans"/>
                <a:sym typeface="Gill Sans"/>
              </a:rPr>
              <a:t>Xu,Gaowei</a:t>
            </a:r>
            <a:r>
              <a:rPr lang="en-US" sz="1800" dirty="0">
                <a:latin typeface="Gill Sans Nova"/>
                <a:ea typeface="Gill Sans"/>
                <a:cs typeface="Gill Sans"/>
                <a:sym typeface="Gill Sans"/>
              </a:rPr>
              <a:t> Wu, </a:t>
            </a:r>
            <a:r>
              <a:rPr lang="en-US" sz="1800" dirty="0" err="1">
                <a:latin typeface="Gill Sans Nova"/>
                <a:ea typeface="Gill Sans"/>
                <a:cs typeface="Gill Sans"/>
                <a:sym typeface="Gill Sans"/>
              </a:rPr>
              <a:t>Sk</a:t>
            </a:r>
            <a:r>
              <a:rPr lang="en-US" sz="1800" dirty="0">
                <a:latin typeface="Gill Sans Nova"/>
                <a:ea typeface="Gill Sans"/>
                <a:cs typeface="Gill Sans"/>
                <a:sym typeface="Gill Sans"/>
              </a:rPr>
              <a:t> He, </a:t>
            </a:r>
            <a:r>
              <a:rPr lang="en-US" sz="1800" dirty="0" err="1">
                <a:latin typeface="Gill Sans Nova"/>
                <a:ea typeface="Gill Sans"/>
                <a:cs typeface="Gill Sans"/>
                <a:sym typeface="Gill Sans"/>
              </a:rPr>
              <a:t>Guanhua</a:t>
            </a:r>
            <a:r>
              <a:rPr lang="en-US" sz="1800" dirty="0">
                <a:latin typeface="Gill Sans Nova"/>
                <a:ea typeface="Gill Sans"/>
                <a:cs typeface="Gill Sans"/>
                <a:sym typeface="Gill Sans"/>
              </a:rPr>
              <a:t> Tian, Yujun Zhou(May 2015).Parallel Recursive Deep Model for Sentiment </a:t>
            </a:r>
            <a:r>
              <a:rPr lang="en-US" sz="1800" dirty="0" err="1">
                <a:latin typeface="Gill Sans Nova"/>
                <a:ea typeface="Gill Sans"/>
                <a:cs typeface="Gill Sans"/>
                <a:sym typeface="Gill Sans"/>
              </a:rPr>
              <a:t>Analysis.Conference</a:t>
            </a:r>
            <a:r>
              <a:rPr lang="en-US" sz="1800" dirty="0">
                <a:latin typeface="Gill Sans Nova"/>
                <a:ea typeface="Gill Sans"/>
                <a:cs typeface="Gill Sans"/>
                <a:sym typeface="Gill Sans"/>
              </a:rPr>
              <a:t>: Pacific-Asia Conference on Knowledge Discovery and Data Mining</a:t>
            </a:r>
            <a:endParaRPr lang="en-IN" dirty="0">
              <a:latin typeface="Gill Sans Nova"/>
              <a:ea typeface="Gill Sans"/>
              <a:cs typeface="Gill Sans"/>
              <a:sym typeface="Gill Sans"/>
            </a:endParaRPr>
          </a:p>
          <a:p>
            <a:endParaRPr lang="en-IN" sz="1800" dirty="0">
              <a:latin typeface="Gill Sans Nova"/>
              <a:ea typeface="Gill Sans"/>
              <a:cs typeface="Gill Sans"/>
              <a:sym typeface="Gill Sans"/>
            </a:endParaRPr>
          </a:p>
          <a:p>
            <a:r>
              <a:rPr lang="en-US" sz="1800" dirty="0">
                <a:latin typeface="Gill Sans MT" panose="020B0502020104020203" pitchFamily="34" charset="0"/>
                <a:ea typeface="+mn-lt"/>
                <a:cs typeface="+mn-lt"/>
              </a:rPr>
              <a:t>[4] R. Prabowo, and M. </a:t>
            </a:r>
            <a:r>
              <a:rPr lang="en-US" sz="1800" dirty="0" err="1">
                <a:latin typeface="Gill Sans MT" panose="020B0502020104020203" pitchFamily="34" charset="0"/>
                <a:ea typeface="+mn-lt"/>
                <a:cs typeface="+mn-lt"/>
              </a:rPr>
              <a:t>Thelwall</a:t>
            </a:r>
            <a:r>
              <a:rPr lang="en-US" sz="1800" dirty="0">
                <a:latin typeface="Gill Sans MT" panose="020B0502020104020203" pitchFamily="34" charset="0"/>
                <a:ea typeface="+mn-lt"/>
                <a:cs typeface="+mn-lt"/>
              </a:rPr>
              <a:t>, ―Sentiment analysis: A combined approach‖, Journal of </a:t>
            </a:r>
            <a:r>
              <a:rPr lang="en-US" sz="1800" dirty="0" err="1">
                <a:latin typeface="Gill Sans MT" panose="020B0502020104020203" pitchFamily="34" charset="0"/>
                <a:ea typeface="+mn-lt"/>
                <a:cs typeface="+mn-lt"/>
              </a:rPr>
              <a:t>Informetrics</a:t>
            </a:r>
            <a:r>
              <a:rPr lang="en-US" sz="1800" dirty="0">
                <a:latin typeface="Gill Sans MT" panose="020B0502020104020203" pitchFamily="34" charset="0"/>
                <a:ea typeface="+mn-lt"/>
                <a:cs typeface="+mn-lt"/>
              </a:rPr>
              <a:t>, Vol. 3, No. 2, pp. 143-157, 2009. </a:t>
            </a:r>
            <a:endParaRPr lang="en-IN" sz="1800" dirty="0">
              <a:latin typeface="Gill Sans MT" panose="020B0502020104020203" pitchFamily="34" charset="0"/>
              <a:ea typeface="+mn-lt"/>
              <a:cs typeface="+mn-lt"/>
            </a:endParaRPr>
          </a:p>
          <a:p>
            <a:endParaRPr lang="en-IN" dirty="0">
              <a:latin typeface="Gill Sans MT" panose="020B0502020104020203" pitchFamily="34" charset="0"/>
              <a:ea typeface="+mn-lt"/>
              <a:cs typeface="+mn-lt"/>
            </a:endParaRPr>
          </a:p>
          <a:p>
            <a:r>
              <a:rPr lang="en-US" sz="1800" dirty="0">
                <a:latin typeface="Gill Sans MT" panose="020B0502020104020203" pitchFamily="34" charset="0"/>
                <a:ea typeface="+mn-lt"/>
                <a:cs typeface="+mn-lt"/>
              </a:rPr>
              <a:t>[5] C.N. Chandra, S. Gupta, and R. </a:t>
            </a:r>
            <a:r>
              <a:rPr lang="en-US" sz="1800" dirty="0" err="1">
                <a:latin typeface="Gill Sans MT" panose="020B0502020104020203" pitchFamily="34" charset="0"/>
                <a:ea typeface="+mn-lt"/>
                <a:cs typeface="+mn-lt"/>
              </a:rPr>
              <a:t>Pahade</a:t>
            </a:r>
            <a:r>
              <a:rPr lang="en-US" sz="1800" dirty="0">
                <a:latin typeface="Gill Sans MT" panose="020B0502020104020203" pitchFamily="34" charset="0"/>
                <a:ea typeface="+mn-lt"/>
                <a:cs typeface="+mn-lt"/>
              </a:rPr>
              <a:t>, ―Sentiment analysis and its challenges‖, International Journal of Engineering Research &amp; Technology, Vol. 4, No. 03, pp. 968-970, 2015</a:t>
            </a:r>
            <a:endParaRPr lang="en-IN" sz="1800" dirty="0">
              <a:latin typeface="Gill Sans MT" panose="020B0502020104020203" pitchFamily="34" charset="0"/>
              <a:ea typeface="+mn-lt"/>
              <a:cs typeface="+mn-lt"/>
            </a:endParaRPr>
          </a:p>
          <a:p>
            <a:endParaRPr lang="en-IN" dirty="0">
              <a:latin typeface="Gill Sans MT" panose="020B0502020104020203" pitchFamily="34" charset="0"/>
              <a:ea typeface="+mn-lt"/>
              <a:cs typeface="+mn-lt"/>
            </a:endParaRPr>
          </a:p>
          <a:p>
            <a:r>
              <a:rPr lang="en-US" sz="1800" dirty="0">
                <a:latin typeface="Gill Sans MT" panose="020B0502020104020203" pitchFamily="34" charset="0"/>
                <a:ea typeface="+mn-lt"/>
                <a:cs typeface="+mn-lt"/>
              </a:rPr>
              <a:t>[6] X. Fang, and J. Zhan, ―Sentiment analysis using product review data‖, Journal of Big Data, Vol. 2, No. 1, p.5, June 2015, </a:t>
            </a:r>
            <a:r>
              <a:rPr lang="en-US" sz="1800" dirty="0" err="1">
                <a:latin typeface="Gill Sans MT" panose="020B0502020104020203" pitchFamily="34" charset="0"/>
                <a:ea typeface="+mn-lt"/>
                <a:cs typeface="+mn-lt"/>
              </a:rPr>
              <a:t>doi</a:t>
            </a:r>
            <a:r>
              <a:rPr lang="en-US" sz="1800" dirty="0">
                <a:latin typeface="Gill Sans MT" panose="020B0502020104020203" pitchFamily="34" charset="0"/>
                <a:ea typeface="+mn-lt"/>
                <a:cs typeface="+mn-lt"/>
              </a:rPr>
              <a:t>: 10.1186/s40537-015-0015-2</a:t>
            </a:r>
            <a:endParaRPr lang="en-US" sz="1800" dirty="0">
              <a:latin typeface="Gill Sans MT" panose="020B0502020104020203" pitchFamily="34" charset="0"/>
              <a:cs typeface="Arial"/>
            </a:endParaRPr>
          </a:p>
          <a:p>
            <a:endParaRPr lang="en-US" sz="1800" dirty="0">
              <a:latin typeface="Gill Sans MT" panose="020B0502020104020203" pitchFamily="34" charset="0"/>
            </a:endParaRPr>
          </a:p>
        </p:txBody>
      </p:sp>
    </p:spTree>
    <p:extLst>
      <p:ext uri="{BB962C8B-B14F-4D97-AF65-F5344CB8AC3E}">
        <p14:creationId xmlns:p14="http://schemas.microsoft.com/office/powerpoint/2010/main" val="39342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61" y="319885"/>
            <a:ext cx="3177130" cy="843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algn="ctr">
              <a:lnSpc>
                <a:spcPct val="90000"/>
              </a:lnSpc>
              <a:spcBef>
                <a:spcPct val="0"/>
              </a:spcBef>
              <a:spcAft>
                <a:spcPts val="600"/>
              </a:spcAft>
            </a:pPr>
            <a:r>
              <a:rPr lang="en-IN" sz="5400" dirty="0">
                <a:solidFill>
                  <a:srgbClr val="FFFFFF"/>
                </a:solidFill>
                <a:latin typeface="+mj-lt"/>
                <a:ea typeface="+mj-ea"/>
                <a:cs typeface="+mj-cs"/>
              </a:rPr>
              <a:t>References</a:t>
            </a:r>
            <a:r>
              <a:rPr lang="en-US" sz="5400" dirty="0">
                <a:solidFill>
                  <a:srgbClr val="FFFFFF"/>
                </a:solidFill>
                <a:latin typeface="+mj-lt"/>
                <a:ea typeface="+mj-ea"/>
                <a:cs typeface="+mj-cs"/>
              </a:rPr>
              <a:t>:</a:t>
            </a: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TextBox 3">
            <a:extLst>
              <a:ext uri="{FF2B5EF4-FFF2-40B4-BE49-F238E27FC236}">
                <a16:creationId xmlns:a16="http://schemas.microsoft.com/office/drawing/2014/main" id="{CAAD5F9F-6E62-4287-910C-7DB6F60025AF}"/>
              </a:ext>
            </a:extLst>
          </p:cNvPr>
          <p:cNvSpPr txBox="1"/>
          <p:nvPr/>
        </p:nvSpPr>
        <p:spPr>
          <a:xfrm>
            <a:off x="574116" y="1284678"/>
            <a:ext cx="11061103" cy="2308324"/>
          </a:xfrm>
          <a:prstGeom prst="rect">
            <a:avLst/>
          </a:prstGeom>
          <a:noFill/>
        </p:spPr>
        <p:txBody>
          <a:bodyPr wrap="square" rtlCol="0">
            <a:spAutoFit/>
          </a:bodyPr>
          <a:lstStyle/>
          <a:p>
            <a:pPr algn="just"/>
            <a:r>
              <a:rPr lang="en-US" sz="1800" dirty="0">
                <a:latin typeface="Gill Sans MT" panose="020B0502020104020203" pitchFamily="34" charset="0"/>
                <a:ea typeface="+mn-lt"/>
                <a:cs typeface="+mn-lt"/>
              </a:rPr>
              <a:t>[7] P. Arora, A. </a:t>
            </a:r>
            <a:r>
              <a:rPr lang="en-US" sz="1800" dirty="0" err="1">
                <a:latin typeface="Gill Sans MT" panose="020B0502020104020203" pitchFamily="34" charset="0"/>
                <a:ea typeface="+mn-lt"/>
                <a:cs typeface="+mn-lt"/>
              </a:rPr>
              <a:t>Bakliwal</a:t>
            </a:r>
            <a:r>
              <a:rPr lang="en-US" sz="1800" dirty="0">
                <a:latin typeface="Gill Sans MT" panose="020B0502020104020203" pitchFamily="34" charset="0"/>
                <a:ea typeface="+mn-lt"/>
                <a:cs typeface="+mn-lt"/>
              </a:rPr>
              <a:t>, and V. Varma, ―Hindi subjective lexicon generation using WordNet graph traversal, International Journal of Computational Linguistics and Applications, Vol. 3, No. 1, pp. 25-39, June 2012.</a:t>
            </a:r>
          </a:p>
          <a:p>
            <a:endParaRPr lang="en-IN" dirty="0">
              <a:latin typeface="Gill Sans Nova"/>
              <a:ea typeface="Gill Sans"/>
              <a:cs typeface="Gill Sans"/>
              <a:sym typeface="Gill Sans"/>
            </a:endParaRPr>
          </a:p>
          <a:p>
            <a:pPr algn="just"/>
            <a:r>
              <a:rPr lang="en-US" sz="1800" dirty="0">
                <a:latin typeface="Gill Sans MT" panose="020B0502020104020203" pitchFamily="34" charset="0"/>
                <a:ea typeface="+mn-lt"/>
                <a:cs typeface="+mn-lt"/>
              </a:rPr>
              <a:t>[8] </a:t>
            </a:r>
            <a:r>
              <a:rPr lang="en-US" sz="1800" dirty="0" err="1">
                <a:latin typeface="Gill Sans MT" panose="020B0502020104020203" pitchFamily="34" charset="0"/>
                <a:ea typeface="+mn-lt"/>
                <a:cs typeface="+mn-lt"/>
              </a:rPr>
              <a:t>Batrinca</a:t>
            </a:r>
            <a:r>
              <a:rPr lang="en-US" sz="1800" dirty="0">
                <a:latin typeface="Gill Sans MT" panose="020B0502020104020203" pitchFamily="34" charset="0"/>
                <a:ea typeface="+mn-lt"/>
                <a:cs typeface="+mn-lt"/>
              </a:rPr>
              <a:t>, and P.C. </a:t>
            </a:r>
            <a:r>
              <a:rPr lang="en-US" sz="1800" dirty="0" err="1">
                <a:latin typeface="Gill Sans MT" panose="020B0502020104020203" pitchFamily="34" charset="0"/>
                <a:ea typeface="+mn-lt"/>
                <a:cs typeface="+mn-lt"/>
              </a:rPr>
              <a:t>Treleaven</a:t>
            </a:r>
            <a:r>
              <a:rPr lang="en-US" sz="1800" dirty="0">
                <a:latin typeface="Gill Sans MT" panose="020B0502020104020203" pitchFamily="34" charset="0"/>
                <a:ea typeface="+mn-lt"/>
                <a:cs typeface="+mn-lt"/>
              </a:rPr>
              <a:t>, ―Social media analytics: a survey of techniques, tools and platforms‖, Ai &amp; Society, Vol. 30, No. 1, pp. 89-116, 2015.</a:t>
            </a:r>
          </a:p>
          <a:p>
            <a:endParaRPr lang="en-IN" dirty="0">
              <a:latin typeface="Gill Sans Nova"/>
              <a:ea typeface="Gill Sans"/>
              <a:cs typeface="Gill Sans"/>
              <a:sym typeface="Gill Sans"/>
            </a:endParaRPr>
          </a:p>
          <a:p>
            <a:r>
              <a:rPr lang="en-US" sz="1800" dirty="0">
                <a:latin typeface="Gill Sans MT" panose="020B0502020104020203" pitchFamily="34" charset="0"/>
                <a:ea typeface="+mn-lt"/>
                <a:cs typeface="+mn-lt"/>
              </a:rPr>
              <a:t>[9] Y. Kim, ‖Convolutional neural networks for sentence classification.‖, In Proceedings of the 2014 Conference on Empirical Methods in Natural Language Processing (EMNLP) , Doha, Qatar, August 2014, </a:t>
            </a:r>
            <a:r>
              <a:rPr lang="en-US" sz="1800" dirty="0" err="1">
                <a:latin typeface="Gill Sans MT" panose="020B0502020104020203" pitchFamily="34" charset="0"/>
                <a:ea typeface="+mn-lt"/>
                <a:cs typeface="+mn-lt"/>
              </a:rPr>
              <a:t>doi</a:t>
            </a:r>
            <a:r>
              <a:rPr lang="en-US" sz="1800" dirty="0">
                <a:latin typeface="Gill Sans MT" panose="020B0502020104020203" pitchFamily="34" charset="0"/>
                <a:ea typeface="+mn-lt"/>
                <a:cs typeface="+mn-lt"/>
              </a:rPr>
              <a:t>:/10.3115/v1/D14-1181.</a:t>
            </a:r>
            <a:endParaRPr lang="en-US" sz="1800" dirty="0">
              <a:latin typeface="Gill Sans MT" panose="020B0502020104020203" pitchFamily="34" charset="0"/>
              <a:cs typeface="Arial"/>
            </a:endParaRPr>
          </a:p>
        </p:txBody>
      </p:sp>
    </p:spTree>
    <p:extLst>
      <p:ext uri="{BB962C8B-B14F-4D97-AF65-F5344CB8AC3E}">
        <p14:creationId xmlns:p14="http://schemas.microsoft.com/office/powerpoint/2010/main" val="2732136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7" name="Rectangle 5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58"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59" name="Group 6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65" name="Oval 6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6" name="Freeform: Shape 6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7" name="Freeform: Shape 6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68" name="Freeform: Shape 6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6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6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63"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a:extLst>
              <a:ext uri="{FF2B5EF4-FFF2-40B4-BE49-F238E27FC236}">
                <a16:creationId xmlns:a16="http://schemas.microsoft.com/office/drawing/2014/main" id="{E8F7A13A-BCB4-48EA-B91D-8010650E36EC}"/>
              </a:ext>
            </a:extLst>
          </p:cNvPr>
          <p:cNvPicPr>
            <a:picLocks noChangeAspect="1"/>
          </p:cNvPicPr>
          <p:nvPr/>
        </p:nvPicPr>
        <p:blipFill rotWithShape="1">
          <a:blip r:embed="rId3">
            <a:alphaModFix/>
          </a:blip>
          <a:srcRect t="7384" r="-1" b="-1"/>
          <a:stretch/>
        </p:blipFill>
        <p:spPr>
          <a:xfrm>
            <a:off x="1530" y="10"/>
            <a:ext cx="12188941" cy="6857990"/>
          </a:xfrm>
          <a:prstGeom prst="rect">
            <a:avLst/>
          </a:prstGeom>
        </p:spPr>
      </p:pic>
      <p:sp>
        <p:nvSpPr>
          <p:cNvPr id="70" name="Rectangle 7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4DC2C83-4BAB-4A7E-A08F-87DA639A3794}"/>
              </a:ext>
            </a:extLst>
          </p:cNvPr>
          <p:cNvSpPr txBox="1"/>
          <p:nvPr/>
        </p:nvSpPr>
        <p:spPr>
          <a:xfrm>
            <a:off x="457199" y="1122363"/>
            <a:ext cx="5638801" cy="2387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9600" dirty="0">
                <a:solidFill>
                  <a:srgbClr val="FFFFFF"/>
                </a:solidFill>
                <a:latin typeface="+mj-lt"/>
                <a:ea typeface="+mj-ea"/>
                <a:cs typeface="+mj-cs"/>
              </a:rPr>
              <a:t>Thank You</a:t>
            </a:r>
          </a:p>
        </p:txBody>
      </p:sp>
    </p:spTree>
    <p:extLst>
      <p:ext uri="{BB962C8B-B14F-4D97-AF65-F5344CB8AC3E}">
        <p14:creationId xmlns:p14="http://schemas.microsoft.com/office/powerpoint/2010/main" val="72886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5"/>
        <p:cNvGrpSpPr/>
        <p:nvPr/>
      </p:nvGrpSpPr>
      <p:grpSpPr>
        <a:xfrm>
          <a:off x="0" y="0"/>
          <a:ext cx="0" cy="0"/>
          <a:chOff x="0" y="0"/>
          <a:chExt cx="0" cy="0"/>
        </a:xfrm>
      </p:grpSpPr>
      <p:sp>
        <p:nvSpPr>
          <p:cNvPr id="186" name="Google Shape;186;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7" name="Google Shape;187;p15"/>
          <p:cNvSpPr/>
          <p:nvPr/>
        </p:nvSpPr>
        <p:spPr>
          <a:xfrm>
            <a:off x="1524"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188" name="Google Shape;188;p15"/>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89" name="Google Shape;189;p15"/>
          <p:cNvGrpSpPr/>
          <p:nvPr/>
        </p:nvGrpSpPr>
        <p:grpSpPr>
          <a:xfrm>
            <a:off x="-7750" y="4648119"/>
            <a:ext cx="12196564" cy="2214853"/>
            <a:chOff x="-7750" y="4648119"/>
            <a:chExt cx="12196564" cy="2214853"/>
          </a:xfrm>
        </p:grpSpPr>
        <p:sp>
          <p:nvSpPr>
            <p:cNvPr id="190" name="Google Shape;190;p15"/>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1" name="Google Shape;191;p15"/>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15"/>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3" name="Google Shape;193;p15"/>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4" name="Google Shape;194;p15"/>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5" name="Google Shape;195;p15"/>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6" name="Google Shape;196;p15"/>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8" name="Google Shape;198;p15"/>
          <p:cNvSpPr txBox="1"/>
          <p:nvPr/>
        </p:nvSpPr>
        <p:spPr>
          <a:xfrm>
            <a:off x="299775" y="981175"/>
            <a:ext cx="11625900" cy="5633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[1] Doaa </a:t>
            </a:r>
            <a:r>
              <a:rPr lang="en-US" sz="2000" dirty="0" err="1">
                <a:solidFill>
                  <a:schemeClr val="lt1"/>
                </a:solidFill>
                <a:latin typeface="Gill Sans Nova"/>
                <a:ea typeface="Gill Sans"/>
                <a:cs typeface="Gill Sans"/>
                <a:sym typeface="Gill Sans"/>
              </a:rPr>
              <a:t>Mohey</a:t>
            </a:r>
            <a:r>
              <a:rPr lang="en-US" sz="2000" dirty="0">
                <a:solidFill>
                  <a:schemeClr val="lt1"/>
                </a:solidFill>
                <a:latin typeface="Gill Sans Nova"/>
                <a:ea typeface="Gill Sans"/>
                <a:cs typeface="Gill Sans"/>
                <a:sym typeface="Gill Sans"/>
              </a:rPr>
              <a:t> El-Din Mohamed Hussein(January 2016). Analyzing Scientific Papers Based on Sentiment Analysis (First Draft).​</a:t>
            </a:r>
            <a:endParaRPr lang="en-US"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Doaa </a:t>
            </a:r>
            <a:r>
              <a:rPr lang="en-US" sz="2000" dirty="0" err="1">
                <a:solidFill>
                  <a:schemeClr val="lt1"/>
                </a:solidFill>
                <a:latin typeface="Gill Sans Nova"/>
                <a:ea typeface="Gill Sans"/>
                <a:cs typeface="Gill Sans"/>
                <a:sym typeface="Gill Sans"/>
              </a:rPr>
              <a:t>Mohey</a:t>
            </a:r>
            <a:r>
              <a:rPr lang="en-US" sz="2000" dirty="0">
                <a:solidFill>
                  <a:schemeClr val="lt1"/>
                </a:solidFill>
                <a:latin typeface="Gill Sans Nova"/>
                <a:ea typeface="Gill Sans"/>
                <a:cs typeface="Gill Sans"/>
                <a:sym typeface="Gill Sans"/>
              </a:rPr>
              <a:t> El-Din Mohamed Hussein proposed a new technique to analyze online reviews in the scientific research domain called: "Sentiment Analysis Of Online Papers" (SAOOP). SAOOP aims at supporting researchers and saving their time and efforts by enabling them to report the total evaluation for the papers.​</a:t>
            </a: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a:t>
            </a: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[2] Akshi Kumar, </a:t>
            </a:r>
            <a:r>
              <a:rPr lang="en-US" sz="2000" dirty="0" err="1">
                <a:solidFill>
                  <a:schemeClr val="lt1"/>
                </a:solidFill>
                <a:latin typeface="Gill Sans Nova"/>
                <a:ea typeface="Gill Sans"/>
                <a:cs typeface="Gill Sans"/>
                <a:sym typeface="Gill Sans"/>
              </a:rPr>
              <a:t>Teeja</a:t>
            </a:r>
            <a:r>
              <a:rPr lang="en-US" sz="2000" dirty="0">
                <a:solidFill>
                  <a:schemeClr val="lt1"/>
                </a:solidFill>
                <a:latin typeface="Gill Sans Nova"/>
                <a:ea typeface="Gill Sans"/>
                <a:cs typeface="Gill Sans"/>
                <a:sym typeface="Gill Sans"/>
              </a:rPr>
              <a:t> Mary Sebastian(July 2012).Sentiment Analysis on Twitter. International Journal of Computer Science Issues 9(3):372-378​</a:t>
            </a: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Akshi Kumar and </a:t>
            </a:r>
            <a:r>
              <a:rPr lang="en-US" sz="2000" dirty="0" err="1">
                <a:solidFill>
                  <a:schemeClr val="lt1"/>
                </a:solidFill>
                <a:latin typeface="Gill Sans Nova"/>
                <a:ea typeface="Gill Sans"/>
                <a:cs typeface="Gill Sans"/>
                <a:sym typeface="Gill Sans"/>
              </a:rPr>
              <a:t>Teeja</a:t>
            </a:r>
            <a:r>
              <a:rPr lang="en-US" sz="2000" dirty="0">
                <a:solidFill>
                  <a:schemeClr val="lt1"/>
                </a:solidFill>
                <a:latin typeface="Gill Sans Nova"/>
                <a:ea typeface="Gill Sans"/>
                <a:cs typeface="Gill Sans"/>
                <a:sym typeface="Gill Sans"/>
              </a:rPr>
              <a:t> Mary Sebastian proposed and investigated a paradigm to mine the sentiment from a popular real-time microblogging service, Twitter, where users post real time reactions to and opinions about “everything”. In this paper, they expound a hybrid approach using both corpus based and dictionary based methods to determine the semantic orientation of the opinion words in tweets.​</a:t>
            </a: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[3]Changliang Li, Bo </a:t>
            </a:r>
            <a:r>
              <a:rPr lang="en-US" sz="2000" dirty="0" err="1">
                <a:solidFill>
                  <a:schemeClr val="lt1"/>
                </a:solidFill>
                <a:latin typeface="Gill Sans Nova"/>
                <a:ea typeface="Gill Sans"/>
                <a:cs typeface="Gill Sans"/>
                <a:sym typeface="Gill Sans"/>
              </a:rPr>
              <a:t>Xu,Gaowei</a:t>
            </a:r>
            <a:r>
              <a:rPr lang="en-US" sz="2000" dirty="0">
                <a:solidFill>
                  <a:schemeClr val="lt1"/>
                </a:solidFill>
                <a:latin typeface="Gill Sans Nova"/>
                <a:ea typeface="Gill Sans"/>
                <a:cs typeface="Gill Sans"/>
                <a:sym typeface="Gill Sans"/>
              </a:rPr>
              <a:t> Wu, </a:t>
            </a:r>
            <a:r>
              <a:rPr lang="en-US" sz="2000" dirty="0" err="1">
                <a:solidFill>
                  <a:schemeClr val="lt1"/>
                </a:solidFill>
                <a:latin typeface="Gill Sans Nova"/>
                <a:ea typeface="Gill Sans"/>
                <a:cs typeface="Gill Sans"/>
                <a:sym typeface="Gill Sans"/>
              </a:rPr>
              <a:t>Sk</a:t>
            </a:r>
            <a:r>
              <a:rPr lang="en-US" sz="2000" dirty="0">
                <a:solidFill>
                  <a:schemeClr val="lt1"/>
                </a:solidFill>
                <a:latin typeface="Gill Sans Nova"/>
                <a:ea typeface="Gill Sans"/>
                <a:cs typeface="Gill Sans"/>
                <a:sym typeface="Gill Sans"/>
              </a:rPr>
              <a:t> He, </a:t>
            </a:r>
            <a:r>
              <a:rPr lang="en-US" sz="2000" dirty="0" err="1">
                <a:solidFill>
                  <a:schemeClr val="lt1"/>
                </a:solidFill>
                <a:latin typeface="Gill Sans Nova"/>
                <a:ea typeface="Gill Sans"/>
                <a:cs typeface="Gill Sans"/>
                <a:sym typeface="Gill Sans"/>
              </a:rPr>
              <a:t>Guanhua</a:t>
            </a:r>
            <a:r>
              <a:rPr lang="en-US" sz="2000" dirty="0">
                <a:solidFill>
                  <a:schemeClr val="lt1"/>
                </a:solidFill>
                <a:latin typeface="Gill Sans Nova"/>
                <a:ea typeface="Gill Sans"/>
                <a:cs typeface="Gill Sans"/>
                <a:sym typeface="Gill Sans"/>
              </a:rPr>
              <a:t> Tian, Yujun Zhou(May 2015).Parallel Recursive Deep Model for Sentiment </a:t>
            </a:r>
            <a:r>
              <a:rPr lang="en-US" sz="2000" dirty="0" err="1">
                <a:solidFill>
                  <a:schemeClr val="lt1"/>
                </a:solidFill>
                <a:latin typeface="Gill Sans Nova"/>
                <a:ea typeface="Gill Sans"/>
                <a:cs typeface="Gill Sans"/>
                <a:sym typeface="Gill Sans"/>
              </a:rPr>
              <a:t>Analysis.Conference</a:t>
            </a:r>
            <a:r>
              <a:rPr lang="en-US" sz="2000" dirty="0">
                <a:solidFill>
                  <a:schemeClr val="lt1"/>
                </a:solidFill>
                <a:latin typeface="Gill Sans Nova"/>
                <a:ea typeface="Gill Sans"/>
                <a:cs typeface="Gill Sans"/>
                <a:sym typeface="Gill Sans"/>
              </a:rPr>
              <a:t>: Pacific-Asia Conference on Knowledge Discovery and Data Mining​</a:t>
            </a:r>
            <a:endParaRPr sz="2000" dirty="0">
              <a:solidFill>
                <a:schemeClr val="lt1"/>
              </a:solidFill>
              <a:latin typeface="Gill Sans Nova"/>
              <a:ea typeface="Gill Sans"/>
              <a:cs typeface="Gill Sans"/>
            </a:endParaRPr>
          </a:p>
          <a:p>
            <a:pPr marL="0" marR="0" lvl="0" indent="0" algn="just" rtl="0">
              <a:spcBef>
                <a:spcPts val="0"/>
              </a:spcBef>
              <a:spcAft>
                <a:spcPts val="0"/>
              </a:spcAft>
              <a:buSzPts val="1100"/>
              <a:buNone/>
            </a:pPr>
            <a:r>
              <a:rPr lang="en-US" sz="2000" dirty="0">
                <a:solidFill>
                  <a:schemeClr val="lt1"/>
                </a:solidFill>
                <a:latin typeface="Gill Sans Nova"/>
                <a:ea typeface="Gill Sans"/>
                <a:cs typeface="Gill Sans"/>
                <a:sym typeface="Gill Sans"/>
              </a:rPr>
              <a:t>Changliang Li, Bo </a:t>
            </a:r>
            <a:r>
              <a:rPr lang="en-US" sz="2000" dirty="0" err="1">
                <a:solidFill>
                  <a:schemeClr val="lt1"/>
                </a:solidFill>
                <a:latin typeface="Gill Sans Nova"/>
                <a:ea typeface="Gill Sans"/>
                <a:cs typeface="Gill Sans"/>
                <a:sym typeface="Gill Sans"/>
              </a:rPr>
              <a:t>Xu,Gaowei</a:t>
            </a:r>
            <a:r>
              <a:rPr lang="en-US" sz="2000" dirty="0">
                <a:solidFill>
                  <a:schemeClr val="lt1"/>
                </a:solidFill>
                <a:latin typeface="Gill Sans Nova"/>
                <a:ea typeface="Gill Sans"/>
                <a:cs typeface="Gill Sans"/>
                <a:sym typeface="Gill Sans"/>
              </a:rPr>
              <a:t> Wu, </a:t>
            </a:r>
            <a:r>
              <a:rPr lang="en-US" sz="2000" dirty="0" err="1">
                <a:solidFill>
                  <a:schemeClr val="lt1"/>
                </a:solidFill>
                <a:latin typeface="Gill Sans Nova"/>
                <a:ea typeface="Gill Sans"/>
                <a:cs typeface="Gill Sans"/>
                <a:sym typeface="Gill Sans"/>
              </a:rPr>
              <a:t>Sk</a:t>
            </a:r>
            <a:r>
              <a:rPr lang="en-US" sz="2000" dirty="0">
                <a:solidFill>
                  <a:schemeClr val="lt1"/>
                </a:solidFill>
                <a:latin typeface="Gill Sans Nova"/>
                <a:ea typeface="Gill Sans"/>
                <a:cs typeface="Gill Sans"/>
                <a:sym typeface="Gill Sans"/>
              </a:rPr>
              <a:t> He, </a:t>
            </a:r>
            <a:r>
              <a:rPr lang="en-US" sz="2000" dirty="0" err="1">
                <a:solidFill>
                  <a:schemeClr val="lt1"/>
                </a:solidFill>
                <a:latin typeface="Gill Sans Nova"/>
                <a:ea typeface="Gill Sans"/>
                <a:cs typeface="Gill Sans"/>
                <a:sym typeface="Gill Sans"/>
              </a:rPr>
              <a:t>Guanhua</a:t>
            </a:r>
            <a:r>
              <a:rPr lang="en-US" sz="2000" dirty="0">
                <a:solidFill>
                  <a:schemeClr val="lt1"/>
                </a:solidFill>
                <a:latin typeface="Gill Sans Nova"/>
                <a:ea typeface="Gill Sans"/>
                <a:cs typeface="Gill Sans"/>
                <a:sym typeface="Gill Sans"/>
              </a:rPr>
              <a:t> Tian and Yujun Zhou[3] focused on the task of predicting sentiment label </a:t>
            </a:r>
            <a:r>
              <a:rPr lang="en-US" sz="2000" dirty="0" err="1">
                <a:solidFill>
                  <a:schemeClr val="lt1"/>
                </a:solidFill>
                <a:latin typeface="Gill Sans Nova"/>
                <a:ea typeface="Gill Sans"/>
                <a:cs typeface="Gill Sans"/>
                <a:sym typeface="Gill Sans"/>
              </a:rPr>
              <a:t>distribu-tions</a:t>
            </a:r>
            <a:r>
              <a:rPr lang="en-US" sz="2000" dirty="0">
                <a:solidFill>
                  <a:schemeClr val="lt1"/>
                </a:solidFill>
                <a:latin typeface="Gill Sans Nova"/>
                <a:ea typeface="Gill Sans"/>
                <a:cs typeface="Gill Sans"/>
                <a:sym typeface="Gill Sans"/>
              </a:rPr>
              <a:t>, which aims to predict sentiment label distributions on phrase and sentence level. There has recently been considerable progress in predicting sentiment label distributions.​</a:t>
            </a:r>
            <a:endParaRPr sz="2000" dirty="0">
              <a:solidFill>
                <a:schemeClr val="lt1"/>
              </a:solidFill>
              <a:latin typeface="Gill Sans Nova"/>
              <a:ea typeface="Gill Sans"/>
              <a:cs typeface="Gill Sans"/>
            </a:endParaRPr>
          </a:p>
        </p:txBody>
      </p:sp>
      <p:sp>
        <p:nvSpPr>
          <p:cNvPr id="15" name="Google Shape;197;p15">
            <a:extLst>
              <a:ext uri="{FF2B5EF4-FFF2-40B4-BE49-F238E27FC236}">
                <a16:creationId xmlns:a16="http://schemas.microsoft.com/office/drawing/2014/main" id="{7D5F7B52-7ACC-44E6-8892-4BD184CA1354}"/>
              </a:ext>
            </a:extLst>
          </p:cNvPr>
          <p:cNvSpPr txBox="1"/>
          <p:nvPr/>
        </p:nvSpPr>
        <p:spPr>
          <a:xfrm>
            <a:off x="145766" y="137885"/>
            <a:ext cx="3949200" cy="843300"/>
          </a:xfrm>
          <a:prstGeom prst="rect">
            <a:avLst/>
          </a:prstGeom>
          <a:noFill/>
          <a:ln>
            <a:noFill/>
          </a:ln>
        </p:spPr>
        <p:txBody>
          <a:bodyPr spcFirstLastPara="1" wrap="square" lIns="91425" tIns="45700" rIns="91425" bIns="45700" anchor="b"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90000"/>
              </a:lnSpc>
              <a:spcBef>
                <a:spcPts val="0"/>
              </a:spcBef>
              <a:spcAft>
                <a:spcPts val="0"/>
              </a:spcAft>
              <a:buNone/>
            </a:pPr>
            <a:r>
              <a:rPr lang="en-US" sz="5400" dirty="0">
                <a:solidFill>
                  <a:srgbClr val="FFFFFF"/>
                </a:solidFill>
                <a:latin typeface="Gill Sans"/>
                <a:ea typeface="Gill Sans"/>
                <a:cs typeface="Gill Sans"/>
                <a:sym typeface="Gill Sans"/>
              </a:rPr>
              <a:t>Literature Survey</a:t>
            </a:r>
            <a:endParaRPr lang="en-US" sz="1800" dirty="0">
              <a:solidFill>
                <a:schemeClr val="lt1"/>
              </a:solidFill>
              <a:latin typeface="Gill Sans"/>
              <a:ea typeface="Gill Sans"/>
              <a:cs typeface="Gill Sans"/>
            </a:endParaRPr>
          </a:p>
        </p:txBody>
      </p:sp>
    </p:spTree>
    <p:extLst>
      <p:ext uri="{BB962C8B-B14F-4D97-AF65-F5344CB8AC3E}">
        <p14:creationId xmlns:p14="http://schemas.microsoft.com/office/powerpoint/2010/main" val="1860940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5"/>
        <p:cNvGrpSpPr/>
        <p:nvPr/>
      </p:nvGrpSpPr>
      <p:grpSpPr>
        <a:xfrm>
          <a:off x="0" y="0"/>
          <a:ext cx="0" cy="0"/>
          <a:chOff x="0" y="0"/>
          <a:chExt cx="0" cy="0"/>
        </a:xfrm>
      </p:grpSpPr>
      <p:sp>
        <p:nvSpPr>
          <p:cNvPr id="186" name="Google Shape;186;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7" name="Google Shape;187;p15"/>
          <p:cNvSpPr/>
          <p:nvPr/>
        </p:nvSpPr>
        <p:spPr>
          <a:xfrm>
            <a:off x="1524"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188" name="Google Shape;188;p15"/>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89" name="Google Shape;189;p15"/>
          <p:cNvGrpSpPr/>
          <p:nvPr/>
        </p:nvGrpSpPr>
        <p:grpSpPr>
          <a:xfrm>
            <a:off x="-7750" y="4648119"/>
            <a:ext cx="12196564" cy="2214853"/>
            <a:chOff x="-7750" y="4648119"/>
            <a:chExt cx="12196564" cy="2214853"/>
          </a:xfrm>
        </p:grpSpPr>
        <p:sp>
          <p:nvSpPr>
            <p:cNvPr id="190" name="Google Shape;190;p15"/>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1" name="Google Shape;191;p15"/>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15"/>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3" name="Google Shape;193;p15"/>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4" name="Google Shape;194;p15"/>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5" name="Google Shape;195;p15"/>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6" name="Google Shape;196;p15"/>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8" name="Google Shape;198;p15"/>
          <p:cNvSpPr txBox="1"/>
          <p:nvPr/>
        </p:nvSpPr>
        <p:spPr>
          <a:xfrm>
            <a:off x="289615" y="1164055"/>
            <a:ext cx="11625900" cy="4832052"/>
          </a:xfrm>
          <a:prstGeom prst="rect">
            <a:avLst/>
          </a:prstGeom>
          <a:noFill/>
          <a:ln>
            <a:noFill/>
          </a:ln>
        </p:spPr>
        <p:txBody>
          <a:bodyPr spcFirstLastPara="1" wrap="square" lIns="91425" tIns="45700" rIns="91425" bIns="45700" anchor="t" anchorCtr="0">
            <a:spAutoFit/>
          </a:bodyPr>
          <a:lstStyle/>
          <a:p>
            <a:pPr algn="just"/>
            <a:r>
              <a:rPr lang="en-US" sz="2200" dirty="0">
                <a:solidFill>
                  <a:schemeClr val="bg1"/>
                </a:solidFill>
                <a:latin typeface="Gill Sans MT" panose="020B0502020104020203" pitchFamily="34" charset="0"/>
                <a:ea typeface="+mn-lt"/>
                <a:cs typeface="+mn-lt"/>
              </a:rPr>
              <a:t>[4] R. Prabowo, and M. </a:t>
            </a:r>
            <a:r>
              <a:rPr lang="en-US" sz="2200" dirty="0" err="1">
                <a:solidFill>
                  <a:schemeClr val="bg1"/>
                </a:solidFill>
                <a:latin typeface="Gill Sans MT" panose="020B0502020104020203" pitchFamily="34" charset="0"/>
                <a:ea typeface="+mn-lt"/>
                <a:cs typeface="+mn-lt"/>
              </a:rPr>
              <a:t>Thelwall</a:t>
            </a:r>
            <a:r>
              <a:rPr lang="en-US" sz="2200" dirty="0">
                <a:solidFill>
                  <a:schemeClr val="bg1"/>
                </a:solidFill>
                <a:latin typeface="Gill Sans MT" panose="020B0502020104020203" pitchFamily="34" charset="0"/>
                <a:ea typeface="+mn-lt"/>
                <a:cs typeface="+mn-lt"/>
              </a:rPr>
              <a:t>, ―Sentiment analysis: A combined approach‖, Journal of </a:t>
            </a:r>
            <a:r>
              <a:rPr lang="en-US" sz="2200" dirty="0" err="1">
                <a:solidFill>
                  <a:schemeClr val="bg1"/>
                </a:solidFill>
                <a:latin typeface="Gill Sans MT" panose="020B0502020104020203" pitchFamily="34" charset="0"/>
                <a:ea typeface="+mn-lt"/>
                <a:cs typeface="+mn-lt"/>
              </a:rPr>
              <a:t>Informetrics</a:t>
            </a:r>
            <a:r>
              <a:rPr lang="en-US" sz="2200" dirty="0">
                <a:solidFill>
                  <a:schemeClr val="bg1"/>
                </a:solidFill>
                <a:latin typeface="Gill Sans MT" panose="020B0502020104020203" pitchFamily="34" charset="0"/>
                <a:ea typeface="+mn-lt"/>
                <a:cs typeface="+mn-lt"/>
              </a:rPr>
              <a:t>, Vol. 3, No. 2, pp. 143-157, 2009. </a:t>
            </a:r>
            <a:endParaRPr lang="en-US" sz="2200" dirty="0">
              <a:solidFill>
                <a:schemeClr val="bg1"/>
              </a:solidFill>
              <a:latin typeface="Gill Sans MT" panose="020B0502020104020203" pitchFamily="34" charset="0"/>
            </a:endParaRPr>
          </a:p>
          <a:p>
            <a:pPr algn="just"/>
            <a:r>
              <a:rPr lang="en-US" sz="2200" dirty="0">
                <a:solidFill>
                  <a:schemeClr val="bg1"/>
                </a:solidFill>
                <a:latin typeface="Gill Sans MT" panose="020B0502020104020203" pitchFamily="34" charset="0"/>
                <a:ea typeface="+mn-lt"/>
                <a:cs typeface="+mn-lt"/>
              </a:rPr>
              <a:t>This paper combines rule-based classification, supervised learning and machine learning into a new combined method. This method is tested on movie reviews, product reviews and </a:t>
            </a:r>
            <a:r>
              <a:rPr lang="en-US" sz="2200" dirty="0" err="1">
                <a:solidFill>
                  <a:schemeClr val="bg1"/>
                </a:solidFill>
                <a:latin typeface="Gill Sans MT" panose="020B0502020104020203" pitchFamily="34" charset="0"/>
                <a:ea typeface="+mn-lt"/>
                <a:cs typeface="+mn-lt"/>
              </a:rPr>
              <a:t>MySpace</a:t>
            </a:r>
            <a:r>
              <a:rPr lang="en-US" sz="2200" dirty="0">
                <a:solidFill>
                  <a:schemeClr val="bg1"/>
                </a:solidFill>
                <a:latin typeface="Gill Sans MT" panose="020B0502020104020203" pitchFamily="34" charset="0"/>
                <a:ea typeface="+mn-lt"/>
                <a:cs typeface="+mn-lt"/>
              </a:rPr>
              <a:t> comments. The results show that a hybrid classification can improve the classification effectiveness in terms of micro- and macro-averaged F1. F1 is a measure that takes both the precision and recall of a classifier’s effectiveness into account. </a:t>
            </a:r>
            <a:endParaRPr lang="en-US" sz="2200" dirty="0">
              <a:solidFill>
                <a:schemeClr val="bg1"/>
              </a:solidFill>
              <a:latin typeface="Gill Sans MT" panose="020B0502020104020203" pitchFamily="34" charset="0"/>
              <a:cs typeface="Arial"/>
            </a:endParaRPr>
          </a:p>
          <a:p>
            <a:pPr algn="just"/>
            <a:endParaRPr lang="en-US" sz="2200" dirty="0">
              <a:solidFill>
                <a:schemeClr val="bg1"/>
              </a:solidFill>
              <a:latin typeface="Gill Sans MT" panose="020B0502020104020203" pitchFamily="34" charset="0"/>
              <a:cs typeface="Arial"/>
            </a:endParaRPr>
          </a:p>
          <a:p>
            <a:pPr algn="just"/>
            <a:r>
              <a:rPr lang="en-US" sz="2200" dirty="0">
                <a:solidFill>
                  <a:schemeClr val="bg1"/>
                </a:solidFill>
                <a:latin typeface="Gill Sans MT" panose="020B0502020104020203" pitchFamily="34" charset="0"/>
                <a:ea typeface="+mn-lt"/>
                <a:cs typeface="+mn-lt"/>
              </a:rPr>
              <a:t>[5] C.N. Chandra, S. Gupta, and R. </a:t>
            </a:r>
            <a:r>
              <a:rPr lang="en-US" sz="2200" dirty="0" err="1">
                <a:solidFill>
                  <a:schemeClr val="bg1"/>
                </a:solidFill>
                <a:latin typeface="Gill Sans MT" panose="020B0502020104020203" pitchFamily="34" charset="0"/>
                <a:ea typeface="+mn-lt"/>
                <a:cs typeface="+mn-lt"/>
              </a:rPr>
              <a:t>Pahade</a:t>
            </a:r>
            <a:r>
              <a:rPr lang="en-US" sz="2200" dirty="0">
                <a:solidFill>
                  <a:schemeClr val="bg1"/>
                </a:solidFill>
                <a:latin typeface="Gill Sans MT" panose="020B0502020104020203" pitchFamily="34" charset="0"/>
                <a:ea typeface="+mn-lt"/>
                <a:cs typeface="+mn-lt"/>
              </a:rPr>
              <a:t>, ―Sentiment analysis and its challenges‖, International Journal of Engineering Research &amp; Technology, Vol. 4, No. 03, pp. 968-970, 2015</a:t>
            </a:r>
            <a:endParaRPr lang="en-US" sz="2200" dirty="0">
              <a:solidFill>
                <a:schemeClr val="bg1"/>
              </a:solidFill>
              <a:latin typeface="Gill Sans MT" panose="020B0502020104020203" pitchFamily="34" charset="0"/>
            </a:endParaRPr>
          </a:p>
          <a:p>
            <a:pPr algn="just"/>
            <a:r>
              <a:rPr lang="en-US" sz="2200" dirty="0">
                <a:solidFill>
                  <a:schemeClr val="bg1"/>
                </a:solidFill>
                <a:latin typeface="Gill Sans MT" panose="020B0502020104020203" pitchFamily="34" charset="0"/>
                <a:ea typeface="+mn-lt"/>
                <a:cs typeface="+mn-lt"/>
              </a:rPr>
              <a:t>This paper deals with recently proposed algorithms, approaches and its applications briefly. The main goal of this paper is to provide a complete description of Sentiment Analysis or Opinion Mining technique and the challenges faced by it. We also include the social issue regarding manipulation, privacy and economic impact faced during the development of information seeking services.</a:t>
            </a:r>
          </a:p>
        </p:txBody>
      </p:sp>
      <p:sp>
        <p:nvSpPr>
          <p:cNvPr id="15" name="Google Shape;197;p15">
            <a:extLst>
              <a:ext uri="{FF2B5EF4-FFF2-40B4-BE49-F238E27FC236}">
                <a16:creationId xmlns:a16="http://schemas.microsoft.com/office/drawing/2014/main" id="{7D5F7B52-7ACC-44E6-8892-4BD184CA1354}"/>
              </a:ext>
            </a:extLst>
          </p:cNvPr>
          <p:cNvSpPr txBox="1"/>
          <p:nvPr/>
        </p:nvSpPr>
        <p:spPr>
          <a:xfrm>
            <a:off x="145766" y="137885"/>
            <a:ext cx="3949200" cy="843300"/>
          </a:xfrm>
          <a:prstGeom prst="rect">
            <a:avLst/>
          </a:prstGeom>
          <a:noFill/>
          <a:ln>
            <a:noFill/>
          </a:ln>
        </p:spPr>
        <p:txBody>
          <a:bodyPr spcFirstLastPara="1" wrap="square" lIns="91425" tIns="45700" rIns="91425" bIns="45700" anchor="b"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90000"/>
              </a:lnSpc>
              <a:spcBef>
                <a:spcPts val="0"/>
              </a:spcBef>
              <a:spcAft>
                <a:spcPts val="0"/>
              </a:spcAft>
              <a:buNone/>
            </a:pPr>
            <a:r>
              <a:rPr lang="en-US" sz="5400" dirty="0">
                <a:solidFill>
                  <a:srgbClr val="FFFFFF"/>
                </a:solidFill>
                <a:latin typeface="Gill Sans"/>
                <a:ea typeface="Gill Sans"/>
                <a:cs typeface="Gill Sans"/>
                <a:sym typeface="Gill Sans"/>
              </a:rPr>
              <a:t>Literature Survey</a:t>
            </a:r>
            <a:endParaRPr lang="en-US" sz="1800" dirty="0">
              <a:solidFill>
                <a:schemeClr val="lt1"/>
              </a:solidFill>
              <a:latin typeface="Gill Sans"/>
              <a:ea typeface="Gill Sans"/>
              <a:cs typeface="Gill Sans"/>
            </a:endParaRPr>
          </a:p>
        </p:txBody>
      </p:sp>
    </p:spTree>
    <p:extLst>
      <p:ext uri="{BB962C8B-B14F-4D97-AF65-F5344CB8AC3E}">
        <p14:creationId xmlns:p14="http://schemas.microsoft.com/office/powerpoint/2010/main" val="240589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5"/>
        <p:cNvGrpSpPr/>
        <p:nvPr/>
      </p:nvGrpSpPr>
      <p:grpSpPr>
        <a:xfrm>
          <a:off x="0" y="0"/>
          <a:ext cx="0" cy="0"/>
          <a:chOff x="0" y="0"/>
          <a:chExt cx="0" cy="0"/>
        </a:xfrm>
      </p:grpSpPr>
      <p:sp>
        <p:nvSpPr>
          <p:cNvPr id="186" name="Google Shape;186;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7" name="Google Shape;187;p15"/>
          <p:cNvSpPr/>
          <p:nvPr/>
        </p:nvSpPr>
        <p:spPr>
          <a:xfrm>
            <a:off x="1524"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188" name="Google Shape;188;p15"/>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89" name="Google Shape;189;p15"/>
          <p:cNvGrpSpPr/>
          <p:nvPr/>
        </p:nvGrpSpPr>
        <p:grpSpPr>
          <a:xfrm>
            <a:off x="-7750" y="4648119"/>
            <a:ext cx="12196564" cy="2214853"/>
            <a:chOff x="-7750" y="4648119"/>
            <a:chExt cx="12196564" cy="2214853"/>
          </a:xfrm>
        </p:grpSpPr>
        <p:sp>
          <p:nvSpPr>
            <p:cNvPr id="190" name="Google Shape;190;p15"/>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1" name="Google Shape;191;p15"/>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15"/>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3" name="Google Shape;193;p15"/>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4" name="Google Shape;194;p15"/>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5" name="Google Shape;195;p15"/>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6" name="Google Shape;196;p15"/>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8" name="Google Shape;198;p15"/>
          <p:cNvSpPr txBox="1"/>
          <p:nvPr/>
        </p:nvSpPr>
        <p:spPr>
          <a:xfrm>
            <a:off x="289615" y="1164055"/>
            <a:ext cx="11625900" cy="5016718"/>
          </a:xfrm>
          <a:prstGeom prst="rect">
            <a:avLst/>
          </a:prstGeom>
          <a:noFill/>
          <a:ln>
            <a:noFill/>
          </a:ln>
        </p:spPr>
        <p:txBody>
          <a:bodyPr spcFirstLastPara="1" wrap="square" lIns="91425" tIns="45700" rIns="91425" bIns="45700" anchor="t" anchorCtr="0">
            <a:spAutoFit/>
          </a:bodyPr>
          <a:lstStyle/>
          <a:p>
            <a:pPr algn="just"/>
            <a:r>
              <a:rPr lang="en-US" sz="2000" dirty="0">
                <a:solidFill>
                  <a:schemeClr val="bg1"/>
                </a:solidFill>
                <a:latin typeface="Gill Sans MT" panose="020B0502020104020203" pitchFamily="34" charset="0"/>
                <a:ea typeface="+mn-lt"/>
                <a:cs typeface="+mn-lt"/>
              </a:rPr>
              <a:t>[6] X. Fang, and J. Zhan, ―Sentiment analysis using product review data‖, Journal of Big Data, Vol. 2, No. 1, p.5, June 2015, </a:t>
            </a:r>
            <a:r>
              <a:rPr lang="en-US" sz="2000" dirty="0" err="1">
                <a:solidFill>
                  <a:schemeClr val="bg1"/>
                </a:solidFill>
                <a:latin typeface="Gill Sans MT" panose="020B0502020104020203" pitchFamily="34" charset="0"/>
                <a:ea typeface="+mn-lt"/>
                <a:cs typeface="+mn-lt"/>
              </a:rPr>
              <a:t>doi</a:t>
            </a:r>
            <a:r>
              <a:rPr lang="en-US" sz="2000" dirty="0">
                <a:solidFill>
                  <a:schemeClr val="bg1"/>
                </a:solidFill>
                <a:latin typeface="Gill Sans MT" panose="020B0502020104020203" pitchFamily="34" charset="0"/>
                <a:ea typeface="+mn-lt"/>
                <a:cs typeface="+mn-lt"/>
              </a:rPr>
              <a:t>: 10.1186/s40537-015-0015-2</a:t>
            </a:r>
            <a:endParaRPr lang="en-US" sz="2000" dirty="0">
              <a:solidFill>
                <a:schemeClr val="bg1"/>
              </a:solidFill>
              <a:latin typeface="Gill Sans MT" panose="020B0502020104020203" pitchFamily="34" charset="0"/>
              <a:cs typeface="Arial"/>
            </a:endParaRPr>
          </a:p>
          <a:p>
            <a:pPr algn="just"/>
            <a:r>
              <a:rPr lang="en-US" sz="2000" dirty="0">
                <a:solidFill>
                  <a:schemeClr val="bg1"/>
                </a:solidFill>
                <a:latin typeface="Gill Sans MT" panose="020B0502020104020203" pitchFamily="34" charset="0"/>
                <a:cs typeface="Arial"/>
              </a:rPr>
              <a:t>International Journal of Engineering Research &amp; Technology, Vol. 4, No. 03, pp. 968-970, 2015</a:t>
            </a:r>
            <a:endParaRPr lang="en-US" sz="2000" dirty="0">
              <a:solidFill>
                <a:schemeClr val="bg1"/>
              </a:solidFill>
              <a:latin typeface="Gill Sans MT" panose="020B0502020104020203" pitchFamily="34" charset="0"/>
              <a:ea typeface="+mn-lt"/>
              <a:cs typeface="+mn-lt"/>
            </a:endParaRPr>
          </a:p>
          <a:p>
            <a:pPr algn="just"/>
            <a:r>
              <a:rPr lang="en-US" sz="2000" dirty="0">
                <a:solidFill>
                  <a:schemeClr val="bg1"/>
                </a:solidFill>
                <a:latin typeface="Gill Sans MT" panose="020B0502020104020203" pitchFamily="34" charset="0"/>
                <a:cs typeface="Arial"/>
              </a:rPr>
              <a:t>This paper is aimed to tackle the problem of sentiment polarity categorization, which is one of the fundamental problems of sentiment analysis. A general process for sentiment polarity categorization is proposed with detailed process descriptions. Data used in this study are online product reviews collected from Amazon.com. Experiments for both sentence-level categorization and review-level categorization are performed</a:t>
            </a:r>
          </a:p>
          <a:p>
            <a:pPr algn="just"/>
            <a:endParaRPr lang="en-IN" sz="2000" dirty="0">
              <a:solidFill>
                <a:schemeClr val="bg1"/>
              </a:solidFill>
              <a:latin typeface="Gill Sans MT" panose="020B0502020104020203" pitchFamily="34" charset="0"/>
              <a:cs typeface="Arial"/>
            </a:endParaRPr>
          </a:p>
          <a:p>
            <a:pPr algn="just"/>
            <a:endParaRPr lang="en-US" sz="2000" dirty="0">
              <a:solidFill>
                <a:schemeClr val="bg1"/>
              </a:solidFill>
              <a:latin typeface="Gill Sans MT" panose="020B0502020104020203" pitchFamily="34" charset="0"/>
              <a:cs typeface="Arial"/>
            </a:endParaRPr>
          </a:p>
          <a:p>
            <a:pPr algn="just"/>
            <a:r>
              <a:rPr lang="en-US" sz="2000" dirty="0">
                <a:solidFill>
                  <a:schemeClr val="bg1"/>
                </a:solidFill>
                <a:latin typeface="Gill Sans MT" panose="020B0502020104020203" pitchFamily="34" charset="0"/>
                <a:ea typeface="+mn-lt"/>
                <a:cs typeface="+mn-lt"/>
              </a:rPr>
              <a:t>[7] P. Arora, A. </a:t>
            </a:r>
            <a:r>
              <a:rPr lang="en-US" sz="2000" dirty="0" err="1">
                <a:solidFill>
                  <a:schemeClr val="bg1"/>
                </a:solidFill>
                <a:latin typeface="Gill Sans MT" panose="020B0502020104020203" pitchFamily="34" charset="0"/>
                <a:ea typeface="+mn-lt"/>
                <a:cs typeface="+mn-lt"/>
              </a:rPr>
              <a:t>Bakliwal</a:t>
            </a:r>
            <a:r>
              <a:rPr lang="en-US" sz="2000" dirty="0">
                <a:solidFill>
                  <a:schemeClr val="bg1"/>
                </a:solidFill>
                <a:latin typeface="Gill Sans MT" panose="020B0502020104020203" pitchFamily="34" charset="0"/>
                <a:ea typeface="+mn-lt"/>
                <a:cs typeface="+mn-lt"/>
              </a:rPr>
              <a:t>, and V. Varma, ―Hindi subjective lexicon generation using WordNet graph traversal, International Journal of Computational Linguistics and Applications, Vol. 3, No. 1, pp. 25-39, June 2012.</a:t>
            </a:r>
          </a:p>
          <a:p>
            <a:pPr algn="just"/>
            <a:r>
              <a:rPr lang="en-US" sz="2000" dirty="0">
                <a:solidFill>
                  <a:schemeClr val="bg1"/>
                </a:solidFill>
                <a:latin typeface="Gill Sans MT" panose="020B0502020104020203" pitchFamily="34" charset="0"/>
                <a:ea typeface="+mn-lt"/>
                <a:cs typeface="+mn-lt"/>
              </a:rPr>
              <a:t>In this paper, we present a graph based method to build a subjective lexicon for Hindi language, using WordNet as a resource. Our method takes a pre-annotated seed list and expands this list into a full lexicon using synonym and antonym relations. We show two different evaluation strategies to validate the Hindi Lexicon built. Main contribution of our work 1) Developing a Subjective lexicon of adjectives using Hindi WordNet. 2) Developing an annotated corpora of Hindi reviews.</a:t>
            </a:r>
            <a:endParaRPr lang="en-US" sz="2000" dirty="0">
              <a:solidFill>
                <a:schemeClr val="bg1"/>
              </a:solidFill>
              <a:latin typeface="Gill Sans MT" panose="020B0502020104020203" pitchFamily="34" charset="0"/>
              <a:cs typeface="Arial"/>
            </a:endParaRPr>
          </a:p>
        </p:txBody>
      </p:sp>
      <p:sp>
        <p:nvSpPr>
          <p:cNvPr id="15" name="Google Shape;197;p15">
            <a:extLst>
              <a:ext uri="{FF2B5EF4-FFF2-40B4-BE49-F238E27FC236}">
                <a16:creationId xmlns:a16="http://schemas.microsoft.com/office/drawing/2014/main" id="{7D5F7B52-7ACC-44E6-8892-4BD184CA1354}"/>
              </a:ext>
            </a:extLst>
          </p:cNvPr>
          <p:cNvSpPr txBox="1"/>
          <p:nvPr/>
        </p:nvSpPr>
        <p:spPr>
          <a:xfrm>
            <a:off x="145766" y="137885"/>
            <a:ext cx="3949200" cy="843300"/>
          </a:xfrm>
          <a:prstGeom prst="rect">
            <a:avLst/>
          </a:prstGeom>
          <a:noFill/>
          <a:ln>
            <a:noFill/>
          </a:ln>
        </p:spPr>
        <p:txBody>
          <a:bodyPr spcFirstLastPara="1" wrap="square" lIns="91425" tIns="45700" rIns="91425" bIns="45700" anchor="b"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90000"/>
              </a:lnSpc>
              <a:spcBef>
                <a:spcPts val="0"/>
              </a:spcBef>
              <a:spcAft>
                <a:spcPts val="0"/>
              </a:spcAft>
              <a:buNone/>
            </a:pPr>
            <a:r>
              <a:rPr lang="en-US" sz="5400" dirty="0">
                <a:solidFill>
                  <a:srgbClr val="FFFFFF"/>
                </a:solidFill>
                <a:latin typeface="Gill Sans"/>
                <a:ea typeface="Gill Sans"/>
                <a:cs typeface="Gill Sans"/>
                <a:sym typeface="Gill Sans"/>
              </a:rPr>
              <a:t>Literature Survey</a:t>
            </a:r>
            <a:endParaRPr lang="en-US" sz="1800" dirty="0">
              <a:solidFill>
                <a:schemeClr val="lt1"/>
              </a:solidFill>
              <a:latin typeface="Gill Sans"/>
              <a:ea typeface="Gill Sans"/>
              <a:cs typeface="Gill Sans"/>
            </a:endParaRPr>
          </a:p>
        </p:txBody>
      </p:sp>
    </p:spTree>
    <p:extLst>
      <p:ext uri="{BB962C8B-B14F-4D97-AF65-F5344CB8AC3E}">
        <p14:creationId xmlns:p14="http://schemas.microsoft.com/office/powerpoint/2010/main" val="407667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5"/>
        <p:cNvGrpSpPr/>
        <p:nvPr/>
      </p:nvGrpSpPr>
      <p:grpSpPr>
        <a:xfrm>
          <a:off x="0" y="0"/>
          <a:ext cx="0" cy="0"/>
          <a:chOff x="0" y="0"/>
          <a:chExt cx="0" cy="0"/>
        </a:xfrm>
      </p:grpSpPr>
      <p:sp>
        <p:nvSpPr>
          <p:cNvPr id="186" name="Google Shape;186;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7" name="Google Shape;187;p15"/>
          <p:cNvSpPr/>
          <p:nvPr/>
        </p:nvSpPr>
        <p:spPr>
          <a:xfrm>
            <a:off x="1524"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188" name="Google Shape;188;p15"/>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89" name="Google Shape;189;p15"/>
          <p:cNvGrpSpPr/>
          <p:nvPr/>
        </p:nvGrpSpPr>
        <p:grpSpPr>
          <a:xfrm>
            <a:off x="-7750" y="4648119"/>
            <a:ext cx="12196564" cy="2214853"/>
            <a:chOff x="-7750" y="4648119"/>
            <a:chExt cx="12196564" cy="2214853"/>
          </a:xfrm>
        </p:grpSpPr>
        <p:sp>
          <p:nvSpPr>
            <p:cNvPr id="190" name="Google Shape;190;p15"/>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1" name="Google Shape;191;p15"/>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15"/>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3" name="Google Shape;193;p15"/>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4" name="Google Shape;194;p15"/>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5" name="Google Shape;195;p15"/>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6" name="Google Shape;196;p15"/>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8" name="Google Shape;198;p15"/>
          <p:cNvSpPr txBox="1"/>
          <p:nvPr/>
        </p:nvSpPr>
        <p:spPr>
          <a:xfrm>
            <a:off x="289615" y="1164055"/>
            <a:ext cx="11625900" cy="5170606"/>
          </a:xfrm>
          <a:prstGeom prst="rect">
            <a:avLst/>
          </a:prstGeom>
          <a:noFill/>
          <a:ln>
            <a:noFill/>
          </a:ln>
        </p:spPr>
        <p:txBody>
          <a:bodyPr spcFirstLastPara="1" wrap="square" lIns="91425" tIns="45700" rIns="91425" bIns="45700" anchor="t" anchorCtr="0">
            <a:spAutoFit/>
          </a:bodyPr>
          <a:lstStyle/>
          <a:p>
            <a:pPr algn="just"/>
            <a:r>
              <a:rPr lang="en-US" sz="2200" dirty="0">
                <a:solidFill>
                  <a:schemeClr val="bg1"/>
                </a:solidFill>
                <a:latin typeface="Gill Sans MT" panose="020B0502020104020203" pitchFamily="34" charset="0"/>
                <a:ea typeface="+mn-lt"/>
                <a:cs typeface="+mn-lt"/>
              </a:rPr>
              <a:t>[8] </a:t>
            </a:r>
            <a:r>
              <a:rPr lang="en-US" sz="2200" dirty="0" err="1">
                <a:solidFill>
                  <a:schemeClr val="bg1"/>
                </a:solidFill>
                <a:latin typeface="Gill Sans MT" panose="020B0502020104020203" pitchFamily="34" charset="0"/>
                <a:ea typeface="+mn-lt"/>
                <a:cs typeface="+mn-lt"/>
              </a:rPr>
              <a:t>Batrinca</a:t>
            </a:r>
            <a:r>
              <a:rPr lang="en-US" sz="2200" dirty="0">
                <a:solidFill>
                  <a:schemeClr val="bg1"/>
                </a:solidFill>
                <a:latin typeface="Gill Sans MT" panose="020B0502020104020203" pitchFamily="34" charset="0"/>
                <a:ea typeface="+mn-lt"/>
                <a:cs typeface="+mn-lt"/>
              </a:rPr>
              <a:t>, and P.C. Treleaven, ―Social media analytics: a survey of techniques, tools and platforms‖, Ai &amp; Society, Vol. 30, No. 1, pp. 89-116, 2015.</a:t>
            </a:r>
          </a:p>
          <a:p>
            <a:pPr algn="just"/>
            <a:r>
              <a:rPr lang="en-US" sz="2200" dirty="0">
                <a:solidFill>
                  <a:schemeClr val="bg1"/>
                </a:solidFill>
                <a:latin typeface="Gill Sans MT" panose="020B0502020104020203" pitchFamily="34" charset="0"/>
                <a:ea typeface="+mn-lt"/>
                <a:cs typeface="+mn-lt"/>
              </a:rPr>
              <a:t>This paper refers to the application of natural language processing, computational linguistics and text analytics to identify and extract subjective information in source materials. Text analytics—involves information retrieval (IR), lexical analysis to study word frequency distributions, pattern recognition, tagging/annotation, information extraction, data mining techniques including link and association analysis, visualization and predictive analytics.</a:t>
            </a:r>
            <a:endParaRPr lang="en-US" sz="2200" dirty="0">
              <a:solidFill>
                <a:schemeClr val="bg1"/>
              </a:solidFill>
              <a:latin typeface="Gill Sans MT" panose="020B0502020104020203" pitchFamily="34" charset="0"/>
              <a:cs typeface="Arial"/>
            </a:endParaRPr>
          </a:p>
          <a:p>
            <a:pPr algn="just"/>
            <a:endParaRPr lang="en-US" sz="2200" dirty="0">
              <a:solidFill>
                <a:schemeClr val="bg1"/>
              </a:solidFill>
              <a:latin typeface="Gill Sans MT" panose="020B0502020104020203" pitchFamily="34" charset="0"/>
              <a:ea typeface="+mn-lt"/>
              <a:cs typeface="+mn-lt"/>
            </a:endParaRPr>
          </a:p>
          <a:p>
            <a:pPr algn="just"/>
            <a:r>
              <a:rPr lang="en-US" sz="2200" dirty="0">
                <a:solidFill>
                  <a:schemeClr val="bg1"/>
                </a:solidFill>
                <a:latin typeface="Gill Sans MT" panose="020B0502020104020203" pitchFamily="34" charset="0"/>
                <a:ea typeface="+mn-lt"/>
                <a:cs typeface="+mn-lt"/>
              </a:rPr>
              <a:t>[9] Y. Kim, ‖Convolutional neural networks for sentence classification.‖, In Proceedings of the 2014 Conference on Empirical Methods in Natural Language Processing (EMNLP) , Doha, Qatar, August 2014, </a:t>
            </a:r>
            <a:r>
              <a:rPr lang="en-US" sz="2200" dirty="0" err="1">
                <a:solidFill>
                  <a:schemeClr val="bg1"/>
                </a:solidFill>
                <a:latin typeface="Gill Sans MT" panose="020B0502020104020203" pitchFamily="34" charset="0"/>
                <a:ea typeface="+mn-lt"/>
                <a:cs typeface="+mn-lt"/>
              </a:rPr>
              <a:t>doi</a:t>
            </a:r>
            <a:r>
              <a:rPr lang="en-US" sz="2200" dirty="0">
                <a:solidFill>
                  <a:schemeClr val="bg1"/>
                </a:solidFill>
                <a:latin typeface="Gill Sans MT" panose="020B0502020104020203" pitchFamily="34" charset="0"/>
                <a:ea typeface="+mn-lt"/>
                <a:cs typeface="+mn-lt"/>
              </a:rPr>
              <a:t>:/10.3115/v1/D14-1181.</a:t>
            </a:r>
            <a:endParaRPr lang="en-US" sz="2200" dirty="0">
              <a:solidFill>
                <a:schemeClr val="bg1"/>
              </a:solidFill>
              <a:latin typeface="Gill Sans MT" panose="020B0502020104020203" pitchFamily="34" charset="0"/>
              <a:cs typeface="Arial"/>
            </a:endParaRPr>
          </a:p>
          <a:p>
            <a:pPr algn="just"/>
            <a:r>
              <a:rPr lang="en-IN" sz="2200" dirty="0">
                <a:solidFill>
                  <a:schemeClr val="bg1"/>
                </a:solidFill>
                <a:latin typeface="Gill Sans MT" panose="020B0502020104020203" pitchFamily="34" charset="0"/>
                <a:ea typeface="+mn-lt"/>
                <a:cs typeface="+mn-lt"/>
              </a:rPr>
              <a:t>This paper</a:t>
            </a:r>
            <a:r>
              <a:rPr lang="en-US" sz="2200" dirty="0">
                <a:solidFill>
                  <a:schemeClr val="bg1"/>
                </a:solidFill>
                <a:latin typeface="Gill Sans MT" panose="020B0502020104020203" pitchFamily="34" charset="0"/>
                <a:ea typeface="+mn-lt"/>
                <a:cs typeface="+mn-lt"/>
              </a:rPr>
              <a:t> report on a series of experiments with convolutional neural networks (CNN) trained on top of pre trained word vectors for sentence-level classification tasks. We show that a simple CNN with little hyperparameter tuning and static vectors achieves excellent results on multiple benchmarks. Learning task-specific vectors through fine-tuning offers further gains in performance.</a:t>
            </a:r>
            <a:endParaRPr lang="en-US" sz="2200" dirty="0">
              <a:solidFill>
                <a:schemeClr val="bg1"/>
              </a:solidFill>
              <a:latin typeface="Gill Sans MT" panose="020B0502020104020203" pitchFamily="34" charset="0"/>
              <a:cs typeface="Arial"/>
            </a:endParaRPr>
          </a:p>
        </p:txBody>
      </p:sp>
      <p:sp>
        <p:nvSpPr>
          <p:cNvPr id="15" name="Google Shape;197;p15">
            <a:extLst>
              <a:ext uri="{FF2B5EF4-FFF2-40B4-BE49-F238E27FC236}">
                <a16:creationId xmlns:a16="http://schemas.microsoft.com/office/drawing/2014/main" id="{7D5F7B52-7ACC-44E6-8892-4BD184CA1354}"/>
              </a:ext>
            </a:extLst>
          </p:cNvPr>
          <p:cNvSpPr txBox="1"/>
          <p:nvPr/>
        </p:nvSpPr>
        <p:spPr>
          <a:xfrm>
            <a:off x="145766" y="137885"/>
            <a:ext cx="3949200" cy="843300"/>
          </a:xfrm>
          <a:prstGeom prst="rect">
            <a:avLst/>
          </a:prstGeom>
          <a:noFill/>
          <a:ln>
            <a:noFill/>
          </a:ln>
        </p:spPr>
        <p:txBody>
          <a:bodyPr spcFirstLastPara="1" wrap="square" lIns="91425" tIns="45700" rIns="91425" bIns="45700" anchor="b"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90000"/>
              </a:lnSpc>
              <a:spcBef>
                <a:spcPts val="0"/>
              </a:spcBef>
              <a:spcAft>
                <a:spcPts val="0"/>
              </a:spcAft>
              <a:buNone/>
            </a:pPr>
            <a:r>
              <a:rPr lang="en-US" sz="5400" dirty="0">
                <a:solidFill>
                  <a:srgbClr val="FFFFFF"/>
                </a:solidFill>
                <a:latin typeface="Gill Sans"/>
                <a:ea typeface="Gill Sans"/>
                <a:cs typeface="Gill Sans"/>
                <a:sym typeface="Gill Sans"/>
              </a:rPr>
              <a:t>Literature Survey</a:t>
            </a:r>
            <a:endParaRPr lang="en-US" sz="1800" dirty="0">
              <a:solidFill>
                <a:schemeClr val="lt1"/>
              </a:solidFill>
              <a:latin typeface="Gill Sans"/>
              <a:ea typeface="Gill Sans"/>
              <a:cs typeface="Gill Sans"/>
            </a:endParaRPr>
          </a:p>
        </p:txBody>
      </p:sp>
    </p:spTree>
    <p:extLst>
      <p:ext uri="{BB962C8B-B14F-4D97-AF65-F5344CB8AC3E}">
        <p14:creationId xmlns:p14="http://schemas.microsoft.com/office/powerpoint/2010/main" val="103536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33841" y="370685"/>
            <a:ext cx="4741770"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5400" dirty="0">
                <a:solidFill>
                  <a:srgbClr val="FFFFFF"/>
                </a:solidFill>
                <a:latin typeface="+mj-lt"/>
                <a:ea typeface="+mj-ea"/>
                <a:cs typeface="+mj-cs"/>
              </a:rPr>
              <a:t>Survey:</a:t>
            </a:r>
            <a:endParaRPr lang="en-US" dirty="0">
              <a:ea typeface="+mj-ea"/>
              <a:cs typeface="+mj-cs"/>
            </a:endParaRP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5" name="Picture 5" descr="Chart, pie chart&#10;&#10;Description automatically generated">
            <a:extLst>
              <a:ext uri="{FF2B5EF4-FFF2-40B4-BE49-F238E27FC236}">
                <a16:creationId xmlns:a16="http://schemas.microsoft.com/office/drawing/2014/main" id="{DB4706C5-5790-4F3B-8551-8AB788CE198E}"/>
              </a:ext>
            </a:extLst>
          </p:cNvPr>
          <p:cNvPicPr>
            <a:picLocks noChangeAspect="1"/>
          </p:cNvPicPr>
          <p:nvPr/>
        </p:nvPicPr>
        <p:blipFill>
          <a:blip r:embed="rId4"/>
          <a:stretch>
            <a:fillRect/>
          </a:stretch>
        </p:blipFill>
        <p:spPr>
          <a:xfrm>
            <a:off x="339455" y="1274574"/>
            <a:ext cx="5488487" cy="2302462"/>
          </a:xfrm>
          <a:prstGeom prst="rect">
            <a:avLst/>
          </a:prstGeom>
        </p:spPr>
      </p:pic>
      <p:pic>
        <p:nvPicPr>
          <p:cNvPr id="6" name="Picture 6" descr="Chart, pie chart&#10;&#10;Description automatically generated">
            <a:extLst>
              <a:ext uri="{FF2B5EF4-FFF2-40B4-BE49-F238E27FC236}">
                <a16:creationId xmlns:a16="http://schemas.microsoft.com/office/drawing/2014/main" id="{78AC75B3-CB0E-4B4D-AC68-BF38DD50340F}"/>
              </a:ext>
            </a:extLst>
          </p:cNvPr>
          <p:cNvPicPr>
            <a:picLocks noChangeAspect="1"/>
          </p:cNvPicPr>
          <p:nvPr/>
        </p:nvPicPr>
        <p:blipFill>
          <a:blip r:embed="rId5"/>
          <a:stretch>
            <a:fillRect/>
          </a:stretch>
        </p:blipFill>
        <p:spPr>
          <a:xfrm>
            <a:off x="308697" y="3956117"/>
            <a:ext cx="5551117" cy="2333777"/>
          </a:xfrm>
          <a:prstGeom prst="rect">
            <a:avLst/>
          </a:prstGeom>
        </p:spPr>
      </p:pic>
      <p:pic>
        <p:nvPicPr>
          <p:cNvPr id="7" name="Picture 7" descr="Chart, pie chart&#10;&#10;Description automatically generated">
            <a:extLst>
              <a:ext uri="{FF2B5EF4-FFF2-40B4-BE49-F238E27FC236}">
                <a16:creationId xmlns:a16="http://schemas.microsoft.com/office/drawing/2014/main" id="{9D692967-DF78-46DD-9423-792D28793BC5}"/>
              </a:ext>
            </a:extLst>
          </p:cNvPr>
          <p:cNvPicPr>
            <a:picLocks noChangeAspect="1"/>
          </p:cNvPicPr>
          <p:nvPr/>
        </p:nvPicPr>
        <p:blipFill>
          <a:blip r:embed="rId6"/>
          <a:stretch>
            <a:fillRect/>
          </a:stretch>
        </p:blipFill>
        <p:spPr>
          <a:xfrm>
            <a:off x="6395651" y="3956118"/>
            <a:ext cx="5498926" cy="2333777"/>
          </a:xfrm>
          <a:prstGeom prst="rect">
            <a:avLst/>
          </a:prstGeom>
        </p:spPr>
      </p:pic>
      <p:pic>
        <p:nvPicPr>
          <p:cNvPr id="8" name="Picture 8" descr="Chart, pie chart&#10;&#10;Description automatically generated">
            <a:extLst>
              <a:ext uri="{FF2B5EF4-FFF2-40B4-BE49-F238E27FC236}">
                <a16:creationId xmlns:a16="http://schemas.microsoft.com/office/drawing/2014/main" id="{3FBFF38C-CEF9-4A3A-8D8D-B4FD475BEA51}"/>
              </a:ext>
            </a:extLst>
          </p:cNvPr>
          <p:cNvPicPr>
            <a:picLocks noChangeAspect="1"/>
          </p:cNvPicPr>
          <p:nvPr/>
        </p:nvPicPr>
        <p:blipFill>
          <a:blip r:embed="rId7"/>
          <a:stretch>
            <a:fillRect/>
          </a:stretch>
        </p:blipFill>
        <p:spPr>
          <a:xfrm>
            <a:off x="6394537" y="1275687"/>
            <a:ext cx="5488487" cy="2302462"/>
          </a:xfrm>
          <a:prstGeom prst="rect">
            <a:avLst/>
          </a:prstGeom>
        </p:spPr>
      </p:pic>
    </p:spTree>
    <p:extLst>
      <p:ext uri="{BB962C8B-B14F-4D97-AF65-F5344CB8AC3E}">
        <p14:creationId xmlns:p14="http://schemas.microsoft.com/office/powerpoint/2010/main" val="247899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33841" y="370685"/>
            <a:ext cx="4741770"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5400" dirty="0">
                <a:solidFill>
                  <a:srgbClr val="FFFFFF"/>
                </a:solidFill>
                <a:latin typeface="+mj-lt"/>
                <a:ea typeface="+mj-ea"/>
                <a:cs typeface="+mj-cs"/>
              </a:rPr>
              <a:t>Survey:</a:t>
            </a:r>
            <a:endParaRPr lang="en-US" dirty="0">
              <a:ea typeface="+mj-ea"/>
              <a:cs typeface="+mj-cs"/>
            </a:endParaRP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4" name="Picture 8" descr="Chart, pie chart&#10;&#10;Description automatically generated">
            <a:extLst>
              <a:ext uri="{FF2B5EF4-FFF2-40B4-BE49-F238E27FC236}">
                <a16:creationId xmlns:a16="http://schemas.microsoft.com/office/drawing/2014/main" id="{8118C835-56EE-4887-9AB6-1E6999730D36}"/>
              </a:ext>
            </a:extLst>
          </p:cNvPr>
          <p:cNvPicPr>
            <a:picLocks noChangeAspect="1"/>
          </p:cNvPicPr>
          <p:nvPr/>
        </p:nvPicPr>
        <p:blipFill>
          <a:blip r:embed="rId4"/>
          <a:stretch>
            <a:fillRect/>
          </a:stretch>
        </p:blipFill>
        <p:spPr>
          <a:xfrm>
            <a:off x="386080" y="1130508"/>
            <a:ext cx="5445760" cy="2463384"/>
          </a:xfrm>
          <a:prstGeom prst="rect">
            <a:avLst/>
          </a:prstGeom>
        </p:spPr>
      </p:pic>
      <p:pic>
        <p:nvPicPr>
          <p:cNvPr id="9" name="Picture 9" descr="Chart, bubble chart&#10;&#10;Description automatically generated">
            <a:extLst>
              <a:ext uri="{FF2B5EF4-FFF2-40B4-BE49-F238E27FC236}">
                <a16:creationId xmlns:a16="http://schemas.microsoft.com/office/drawing/2014/main" id="{59575DEC-BF4A-417F-8173-E962FCC7FCF3}"/>
              </a:ext>
            </a:extLst>
          </p:cNvPr>
          <p:cNvPicPr>
            <a:picLocks noChangeAspect="1"/>
          </p:cNvPicPr>
          <p:nvPr/>
        </p:nvPicPr>
        <p:blipFill>
          <a:blip r:embed="rId5"/>
          <a:stretch>
            <a:fillRect/>
          </a:stretch>
        </p:blipFill>
        <p:spPr>
          <a:xfrm>
            <a:off x="385941" y="3901699"/>
            <a:ext cx="5445760" cy="2302323"/>
          </a:xfrm>
          <a:prstGeom prst="rect">
            <a:avLst/>
          </a:prstGeom>
        </p:spPr>
      </p:pic>
      <p:pic>
        <p:nvPicPr>
          <p:cNvPr id="10" name="Picture 10" descr="Chart, pie chart&#10;&#10;Description automatically generated">
            <a:extLst>
              <a:ext uri="{FF2B5EF4-FFF2-40B4-BE49-F238E27FC236}">
                <a16:creationId xmlns:a16="http://schemas.microsoft.com/office/drawing/2014/main" id="{5DCAE6F8-D0C2-4599-8D20-BC6B79B5A40C}"/>
              </a:ext>
            </a:extLst>
          </p:cNvPr>
          <p:cNvPicPr>
            <a:picLocks noChangeAspect="1"/>
          </p:cNvPicPr>
          <p:nvPr/>
        </p:nvPicPr>
        <p:blipFill>
          <a:blip r:embed="rId6"/>
          <a:stretch>
            <a:fillRect/>
          </a:stretch>
        </p:blipFill>
        <p:spPr>
          <a:xfrm>
            <a:off x="6190084" y="1129395"/>
            <a:ext cx="5316185" cy="2462409"/>
          </a:xfrm>
          <a:prstGeom prst="rect">
            <a:avLst/>
          </a:prstGeom>
        </p:spPr>
      </p:pic>
      <p:pic>
        <p:nvPicPr>
          <p:cNvPr id="11" name="Picture 11" descr="Chart, bar chart&#10;&#10;Description automatically generated">
            <a:extLst>
              <a:ext uri="{FF2B5EF4-FFF2-40B4-BE49-F238E27FC236}">
                <a16:creationId xmlns:a16="http://schemas.microsoft.com/office/drawing/2014/main" id="{30484342-6424-4137-967E-B2D6BF62630D}"/>
              </a:ext>
            </a:extLst>
          </p:cNvPr>
          <p:cNvPicPr>
            <a:picLocks noChangeAspect="1"/>
          </p:cNvPicPr>
          <p:nvPr/>
        </p:nvPicPr>
        <p:blipFill>
          <a:blip r:embed="rId7"/>
          <a:stretch>
            <a:fillRect/>
          </a:stretch>
        </p:blipFill>
        <p:spPr>
          <a:xfrm>
            <a:off x="6187440" y="3823408"/>
            <a:ext cx="5232400" cy="2452224"/>
          </a:xfrm>
          <a:prstGeom prst="rect">
            <a:avLst/>
          </a:prstGeom>
        </p:spPr>
      </p:pic>
    </p:spTree>
    <p:extLst>
      <p:ext uri="{BB962C8B-B14F-4D97-AF65-F5344CB8AC3E}">
        <p14:creationId xmlns:p14="http://schemas.microsoft.com/office/powerpoint/2010/main" val="169238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5594" y="245425"/>
            <a:ext cx="4741770"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5400" dirty="0">
                <a:solidFill>
                  <a:srgbClr val="FFFFFF"/>
                </a:solidFill>
                <a:latin typeface="+mj-lt"/>
                <a:ea typeface="+mj-ea"/>
                <a:cs typeface="+mj-cs"/>
              </a:rPr>
              <a:t>Survey:</a:t>
            </a:r>
            <a:endParaRPr lang="en-US" dirty="0">
              <a:ea typeface="+mj-ea"/>
              <a:cs typeface="+mj-cs"/>
            </a:endParaRP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5" name="Picture 5" descr="Chart, pie chart&#10;&#10;Description automatically generated">
            <a:extLst>
              <a:ext uri="{FF2B5EF4-FFF2-40B4-BE49-F238E27FC236}">
                <a16:creationId xmlns:a16="http://schemas.microsoft.com/office/drawing/2014/main" id="{41492E74-952A-4E3C-913D-824B683C2AA7}"/>
              </a:ext>
            </a:extLst>
          </p:cNvPr>
          <p:cNvPicPr>
            <a:picLocks noChangeAspect="1"/>
          </p:cNvPicPr>
          <p:nvPr/>
        </p:nvPicPr>
        <p:blipFill>
          <a:blip r:embed="rId4"/>
          <a:stretch>
            <a:fillRect/>
          </a:stretch>
        </p:blipFill>
        <p:spPr>
          <a:xfrm>
            <a:off x="517466" y="1035048"/>
            <a:ext cx="5979090" cy="2521666"/>
          </a:xfrm>
          <a:prstGeom prst="rect">
            <a:avLst/>
          </a:prstGeom>
        </p:spPr>
      </p:pic>
      <p:pic>
        <p:nvPicPr>
          <p:cNvPr id="6" name="Picture 6" descr="Chart, pie chart&#10;&#10;Description automatically generated">
            <a:extLst>
              <a:ext uri="{FF2B5EF4-FFF2-40B4-BE49-F238E27FC236}">
                <a16:creationId xmlns:a16="http://schemas.microsoft.com/office/drawing/2014/main" id="{9BF1D09F-7729-4D54-9B6C-8FD8428A3DDB}"/>
              </a:ext>
            </a:extLst>
          </p:cNvPr>
          <p:cNvPicPr>
            <a:picLocks noChangeAspect="1"/>
          </p:cNvPicPr>
          <p:nvPr/>
        </p:nvPicPr>
        <p:blipFill>
          <a:blip r:embed="rId5"/>
          <a:stretch>
            <a:fillRect/>
          </a:stretch>
        </p:blipFill>
        <p:spPr>
          <a:xfrm>
            <a:off x="5079304" y="3651581"/>
            <a:ext cx="6542761" cy="2966512"/>
          </a:xfrm>
          <a:prstGeom prst="rect">
            <a:avLst/>
          </a:prstGeom>
        </p:spPr>
      </p:pic>
    </p:spTree>
    <p:extLst>
      <p:ext uri="{BB962C8B-B14F-4D97-AF65-F5344CB8AC3E}">
        <p14:creationId xmlns:p14="http://schemas.microsoft.com/office/powerpoint/2010/main" val="1824608917"/>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TropicVTI">
  <a:themeElements>
    <a:clrScheme name="Tropic">
      <a:dk1>
        <a:srgbClr val="000000"/>
      </a:dk1>
      <a:lt1>
        <a:srgbClr val="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23</Slides>
  <Notes>7</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TropicVTI</vt:lpstr>
      <vt:lpstr>TropicVTI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Tejaswanth Maram</cp:lastModifiedBy>
  <cp:revision>983</cp:revision>
  <dcterms:created xsi:type="dcterms:W3CDTF">2021-07-30T15:56:55Z</dcterms:created>
  <dcterms:modified xsi:type="dcterms:W3CDTF">2022-04-18T20:21:19Z</dcterms:modified>
</cp:coreProperties>
</file>